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701" r:id="rId5"/>
  </p:sldMasterIdLst>
  <p:notesMasterIdLst>
    <p:notesMasterId r:id="rId21"/>
  </p:notesMasterIdLst>
  <p:sldIdLst>
    <p:sldId id="256" r:id="rId6"/>
    <p:sldId id="258" r:id="rId7"/>
    <p:sldId id="2147197417" r:id="rId8"/>
    <p:sldId id="2147377597" r:id="rId9"/>
    <p:sldId id="2147376949" r:id="rId10"/>
    <p:sldId id="2147377596" r:id="rId11"/>
    <p:sldId id="2147377598" r:id="rId12"/>
    <p:sldId id="262" r:id="rId13"/>
    <p:sldId id="2147377599" r:id="rId14"/>
    <p:sldId id="2147377607" r:id="rId15"/>
    <p:sldId id="2147377600" r:id="rId16"/>
    <p:sldId id="2147377230" r:id="rId17"/>
    <p:sldId id="2147377601" r:id="rId18"/>
    <p:sldId id="2147377615" r:id="rId19"/>
    <p:sldId id="265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5BD"/>
    <a:srgbClr val="938AC2"/>
    <a:srgbClr val="3C2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DE0ED-0D98-4F75-B2C2-3362517B88E4}" v="1" dt="2024-06-12T09:33:4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6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ja Lintumäki" userId="S::taija.lintumaki@etu.fi::b6f83891-907d-4ae8-9087-464c9f4b9b42" providerId="AD" clId="Web-{BE5DE0ED-0D98-4F75-B2C2-3362517B88E4}"/>
    <pc:docChg chg="modSld">
      <pc:chgData name="Taija Lintumäki" userId="S::taija.lintumaki@etu.fi::b6f83891-907d-4ae8-9087-464c9f4b9b42" providerId="AD" clId="Web-{BE5DE0ED-0D98-4F75-B2C2-3362517B88E4}" dt="2024-06-12T09:33:45.894" v="0" actId="20577"/>
      <pc:docMkLst>
        <pc:docMk/>
      </pc:docMkLst>
      <pc:sldChg chg="modSp">
        <pc:chgData name="Taija Lintumäki" userId="S::taija.lintumaki@etu.fi::b6f83891-907d-4ae8-9087-464c9f4b9b42" providerId="AD" clId="Web-{BE5DE0ED-0D98-4F75-B2C2-3362517B88E4}" dt="2024-06-12T09:33:45.894" v="0" actId="20577"/>
        <pc:sldMkLst>
          <pc:docMk/>
          <pc:sldMk cId="417800188" sldId="2147377599"/>
        </pc:sldMkLst>
        <pc:spChg chg="mod">
          <ac:chgData name="Taija Lintumäki" userId="S::taija.lintumaki@etu.fi::b6f83891-907d-4ae8-9087-464c9f4b9b42" providerId="AD" clId="Web-{BE5DE0ED-0D98-4F75-B2C2-3362517B88E4}" dt="2024-06-12T09:33:45.894" v="0" actId="20577"/>
          <ac:spMkLst>
            <pc:docMk/>
            <pc:sldMk cId="417800188" sldId="2147377599"/>
            <ac:spMk id="2" creationId="{4E4FCE13-593C-7242-E97E-769D9ABF9E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79935-B447-B64A-9F19-AF3161CAE8FE}" type="datetimeFigureOut">
              <a:rPr lang="fi-FI" smtClean="0"/>
              <a:t>12.6.2024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715E-EA70-2844-954B-9CB74D4061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87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de3fa5433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cde3fa543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1E6D-49AA-4BA2-B5F0-8BEF2270A218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498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de3fa543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de3fa5433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cde3fa543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55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8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de3fa543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de3fa5433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cde3fa543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31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de3fa543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de3fa5433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cde3fa543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46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de3fa543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de3fa5433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cde3fa543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69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47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de3fa543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de3fa5433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cde3fa543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36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x.com/ETU_fi" TargetMode="External"/><Relationship Id="rId7" Type="http://schemas.openxmlformats.org/officeDocument/2006/relationships/image" Target="../media/image8.png"/><Relationship Id="rId2" Type="http://schemas.openxmlformats.org/officeDocument/2006/relationships/hyperlink" Target="mailto:etu@etu.fi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www.linkedin.com/company/etu-yhdistys/" TargetMode="External"/><Relationship Id="rId9" Type="http://schemas.openxmlformats.org/officeDocument/2006/relationships/image" Target="../media/image1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894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88617"/>
            <a:ext cx="9144000" cy="616001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38811"/>
            <a:ext cx="1181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000D50F-0844-8847-9C37-E92A6DB7AC7C}" type="datetime1">
              <a:rPr lang="fi-FI" smtClean="0"/>
              <a:t>12.6.2024</a:t>
            </a:fld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0" y="4575329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AA00CFC-E8F5-BA44-B052-82206F646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49" y="285183"/>
            <a:ext cx="1504371" cy="8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7644788" cy="1290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2996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A349-21EC-1044-A9E5-57C792C94C44}" type="datetime1">
              <a:rPr lang="fi-FI" smtClean="0"/>
              <a:t>12.6.2024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687050" y="6015038"/>
            <a:ext cx="111442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2938" y="1498166"/>
            <a:ext cx="8246124" cy="3861667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62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397D-74CB-9F41-8785-FEB5817B50FC}" type="datetime1">
              <a:rPr lang="fi-FI" smtClean="0"/>
              <a:t>12.6.2024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A9E3-B2ED-494B-9A54-0BB5B6546657}" type="datetime1">
              <a:rPr lang="fi-FI" smtClean="0"/>
              <a:t>12.6.2024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83F-7C4D-9749-8776-F5EB2357C850}" type="datetime1">
              <a:rPr lang="fi-FI" smtClean="0"/>
              <a:t>12.6.2024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008812" cy="685799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91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0" y="5548031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1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5642232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15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88561"/>
            <a:ext cx="10515600" cy="1381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90" y="6059487"/>
            <a:ext cx="859493" cy="39107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138361"/>
            <a:ext cx="7644788" cy="129063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0" y="5548031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3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49C4248-E627-4DFE-963D-609199C60C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400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351" y="2057400"/>
            <a:ext cx="4991100" cy="4120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D509A-F2E0-4240-B580-7125A6C05411}" type="datetime1">
              <a:rPr lang="fi-FI" smtClean="0"/>
              <a:t>12.6.2024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1A0A-C208-45AA-99C2-CF1F5CAE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3" y="1969879"/>
            <a:ext cx="4131480" cy="1179721"/>
          </a:xfrm>
        </p:spPr>
        <p:txBody>
          <a:bodyPr/>
          <a:lstStyle>
            <a:lvl1pPr algn="r">
              <a:defRPr sz="3200"/>
            </a:lvl1pPr>
          </a:lstStyle>
          <a:p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2FC95EC-4105-4BC0-A1F7-D086181209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045" y="379840"/>
            <a:ext cx="3888408" cy="202510"/>
          </a:xfr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3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8248"/>
            <a:ext cx="10515600" cy="1325563"/>
          </a:xfrm>
        </p:spPr>
        <p:txBody>
          <a:bodyPr anchor="b">
            <a:norm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2004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600">
                <a:solidFill>
                  <a:schemeClr val="bg1"/>
                </a:solidFill>
              </a:defRPr>
            </a:lvl1pPr>
            <a:lvl2pPr marL="914400" indent="-457200" algn="l">
              <a:buFont typeface="+mj-lt"/>
              <a:buAutoNum type="arabicPeriod"/>
              <a:defRPr/>
            </a:lvl2pPr>
            <a:lvl3pPr marL="1371600" indent="-457200" algn="l">
              <a:buFont typeface="+mj-lt"/>
              <a:buAutoNum type="arabicPeriod"/>
              <a:defRPr/>
            </a:lvl3pPr>
            <a:lvl4pPr marL="1714500" indent="-342900" algn="l">
              <a:buFont typeface="+mj-lt"/>
              <a:buAutoNum type="arabicPeriod"/>
              <a:defRPr/>
            </a:lvl4pPr>
            <a:lvl5pPr marL="2171700" indent="-342900" algn="l">
              <a:buFont typeface="+mj-lt"/>
              <a:buAutoNum type="arabicPeriod"/>
              <a:defRPr/>
            </a:lvl5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90" y="6059487"/>
            <a:ext cx="859493" cy="391070"/>
          </a:xfrm>
          <a:prstGeom prst="rect">
            <a:avLst/>
          </a:prstGeom>
        </p:spPr>
      </p:pic>
      <p:cxnSp>
        <p:nvCxnSpPr>
          <p:cNvPr id="39" name="Straight Connector 38"/>
          <p:cNvCxnSpPr/>
          <p:nvPr userDrawn="1"/>
        </p:nvCxnSpPr>
        <p:spPr>
          <a:xfrm flipV="1">
            <a:off x="0" y="5548031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90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vio / vii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E900DF-17F5-4F21-8585-DEEB4EC406DC}" type="datetime1">
              <a:rPr lang="fi-FI" smtClean="0"/>
              <a:t>12.6.2024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FAC8EED-3B66-1B42-9D49-48896DC22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F328A8A9-9E4C-8147-835C-9E55351F1D4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2902104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CD08-32D0-4CEE-9848-3A023B8C0315}" type="datetime1">
              <a:rPr lang="fi-FI" smtClean="0"/>
              <a:t>12.6.2024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B6A67-DF18-E842-A035-245004F40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2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12.6.2024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6931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TITL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838200" y="1477299"/>
            <a:ext cx="9076800" cy="2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838200" y="3983200"/>
            <a:ext cx="9220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25" y="50225"/>
            <a:ext cx="1699225" cy="115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05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7919" y="5589925"/>
            <a:ext cx="2520426" cy="10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867799"/>
            <a:ext cx="105156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7715" y="306137"/>
            <a:ext cx="859493" cy="39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95100"/>
            <a:ext cx="12192001" cy="3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2766900"/>
            <a:ext cx="105156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457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OBJECT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1253750"/>
            <a:ext cx="58725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100" b="1"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9025" y="2738925"/>
            <a:ext cx="6286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7715" y="306137"/>
            <a:ext cx="859493" cy="3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18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5183188" y="0"/>
            <a:ext cx="7008812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45376" y="846549"/>
            <a:ext cx="3932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13"/>
            <a:ext cx="361650" cy="68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90" y="6124037"/>
            <a:ext cx="859493" cy="3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12382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2743199"/>
            <a:ext cx="10515600" cy="32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  <a:defRPr sz="16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AutoNum type="arabicPeriod"/>
              <a:defRPr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AutoNum type="arabicPeriod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7715" y="306137"/>
            <a:ext cx="859493" cy="3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885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 Header 1 1 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293475" y="867800"/>
            <a:ext cx="100602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defRPr sz="4000">
                <a:solidFill>
                  <a:srgbClr val="AE97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53340" y="6184412"/>
            <a:ext cx="859493" cy="3910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293475" y="2766900"/>
            <a:ext cx="100602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413"/>
            <a:ext cx="361650" cy="688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190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">
  <p:cSld name="Text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79075" y="5475350"/>
            <a:ext cx="2814199" cy="11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01025"/>
            <a:ext cx="12192001" cy="3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867799"/>
            <a:ext cx="105156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200" y="2766900"/>
            <a:ext cx="105156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715" y="306137"/>
            <a:ext cx="859493" cy="3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4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70841"/>
            <a:ext cx="10515600" cy="1687239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58081"/>
            <a:ext cx="10515600" cy="13811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5548031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57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5623023" y="6156325"/>
            <a:ext cx="945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7715" y="306137"/>
            <a:ext cx="859493" cy="3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922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0" y="0"/>
            <a:ext cx="7008812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4691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74691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53340" y="6184412"/>
            <a:ext cx="859493" cy="3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687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_2">
  <p:cSld name="Kiitos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838200" y="1344449"/>
            <a:ext cx="10515600" cy="7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5623023" y="6156325"/>
            <a:ext cx="945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3217823" y="2973590"/>
            <a:ext cx="2816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sng" strike="noStrike" cap="none">
                <a:solidFill>
                  <a:schemeClr val="hlink"/>
                </a:solidFill>
                <a:hlinkClick r:id="rId2"/>
              </a:rPr>
              <a:t>etu@etu.fi</a:t>
            </a:r>
            <a:endParaRPr sz="2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3217823" y="3898972"/>
            <a:ext cx="223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sng" strike="noStrike" cap="none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@ETU</a:t>
            </a: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_</a:t>
            </a:r>
            <a:r>
              <a:rPr lang="en-US" sz="2200" i="0" u="sng" strike="noStrike" cap="none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fi</a:t>
            </a:r>
            <a:endParaRPr sz="2200" i="0" u="none" strike="noStrike" cap="none">
              <a:solidFill>
                <a:srgbClr val="292929"/>
              </a:solidFill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3217825" y="4671950"/>
            <a:ext cx="385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sng" strike="noStrike" cap="none">
                <a:solidFill>
                  <a:schemeClr val="hlink"/>
                </a:solidFill>
                <a:hlinkClick r:id="rId4"/>
              </a:rPr>
              <a:t>Erikoiskaupan liitto ETU</a:t>
            </a:r>
            <a:endParaRPr sz="1200"/>
          </a:p>
        </p:txBody>
      </p:sp>
      <p:pic>
        <p:nvPicPr>
          <p:cNvPr id="70" name="Google Shape;70;p12" descr="Kuva, joka sisältää kohteen kuvio, neliö, Grafiikka, taide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8147724" y="2910587"/>
            <a:ext cx="2531126" cy="210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1413"/>
            <a:ext cx="361650" cy="68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27715" y="306137"/>
            <a:ext cx="859493" cy="39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 descr="Kuva, joka sisältää kohteen kuvakaappaus, Grafiikka, symboli, logo&#10;&#10;Kuvaus luotu automaattisesti">
            <a:hlinkClick r:id="rId4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1255" y="4489433"/>
            <a:ext cx="1183865" cy="78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 descr="Kuva, joka sisältää kohteen Grafiikka, symboli, Fontti, viiva&#10;&#10;Kuvaus luotu automaattisesti">
            <a:hlinkClick r:id="rId3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76637" y="3828004"/>
            <a:ext cx="532659" cy="53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2" descr="Kuva, joka sisältää kohteen Suorakaide, valkoinen, muotoilu&#10;&#10;Kuvaus luotu automaattisesti">
            <a:hlinkClick r:id="rId2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76634" y="2910852"/>
            <a:ext cx="532660" cy="5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37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45251" y="-12266"/>
            <a:ext cx="12247084" cy="2046361"/>
          </a:xfrm>
          <a:custGeom>
            <a:avLst/>
            <a:gdLst>
              <a:gd name="connsiteX0" fmla="*/ 0 w 12182168"/>
              <a:gd name="connsiteY0" fmla="*/ 0 h 2271251"/>
              <a:gd name="connsiteX1" fmla="*/ 0 w 12182168"/>
              <a:gd name="connsiteY1" fmla="*/ 2271251 h 2271251"/>
              <a:gd name="connsiteX2" fmla="*/ 12182168 w 12182168"/>
              <a:gd name="connsiteY2" fmla="*/ 1504335 h 2271251"/>
              <a:gd name="connsiteX3" fmla="*/ 12182168 w 12182168"/>
              <a:gd name="connsiteY3" fmla="*/ 0 h 2271251"/>
              <a:gd name="connsiteX4" fmla="*/ 0 w 12182168"/>
              <a:gd name="connsiteY4" fmla="*/ 0 h 2271251"/>
              <a:gd name="connsiteX0" fmla="*/ 0 w 12182168"/>
              <a:gd name="connsiteY0" fmla="*/ 0 h 2271251"/>
              <a:gd name="connsiteX1" fmla="*/ 0 w 12182168"/>
              <a:gd name="connsiteY1" fmla="*/ 2271251 h 2271251"/>
              <a:gd name="connsiteX2" fmla="*/ 12182168 w 12182168"/>
              <a:gd name="connsiteY2" fmla="*/ 1022554 h 2271251"/>
              <a:gd name="connsiteX3" fmla="*/ 12182168 w 12182168"/>
              <a:gd name="connsiteY3" fmla="*/ 0 h 2271251"/>
              <a:gd name="connsiteX4" fmla="*/ 0 w 12182168"/>
              <a:gd name="connsiteY4" fmla="*/ 0 h 2271251"/>
              <a:gd name="connsiteX0" fmla="*/ 0 w 12191993"/>
              <a:gd name="connsiteY0" fmla="*/ 0 h 2733367"/>
              <a:gd name="connsiteX1" fmla="*/ 9825 w 12191993"/>
              <a:gd name="connsiteY1" fmla="*/ 2733367 h 2733367"/>
              <a:gd name="connsiteX2" fmla="*/ 12191993 w 12191993"/>
              <a:gd name="connsiteY2" fmla="*/ 1484670 h 2733367"/>
              <a:gd name="connsiteX3" fmla="*/ 12191993 w 12191993"/>
              <a:gd name="connsiteY3" fmla="*/ 462116 h 2733367"/>
              <a:gd name="connsiteX4" fmla="*/ 0 w 12191993"/>
              <a:gd name="connsiteY4" fmla="*/ 0 h 2733367"/>
              <a:gd name="connsiteX0" fmla="*/ 0 w 12191993"/>
              <a:gd name="connsiteY0" fmla="*/ 9833 h 2743200"/>
              <a:gd name="connsiteX1" fmla="*/ 9825 w 12191993"/>
              <a:gd name="connsiteY1" fmla="*/ 2743200 h 2743200"/>
              <a:gd name="connsiteX2" fmla="*/ 12191993 w 12191993"/>
              <a:gd name="connsiteY2" fmla="*/ 1494503 h 2743200"/>
              <a:gd name="connsiteX3" fmla="*/ 12191993 w 12191993"/>
              <a:gd name="connsiteY3" fmla="*/ 0 h 2743200"/>
              <a:gd name="connsiteX4" fmla="*/ 0 w 12191993"/>
              <a:gd name="connsiteY4" fmla="*/ 9833 h 2743200"/>
              <a:gd name="connsiteX0" fmla="*/ 0 w 12191993"/>
              <a:gd name="connsiteY0" fmla="*/ 9833 h 2426304"/>
              <a:gd name="connsiteX1" fmla="*/ 9825 w 12191993"/>
              <a:gd name="connsiteY1" fmla="*/ 2426304 h 2426304"/>
              <a:gd name="connsiteX2" fmla="*/ 12191993 w 12191993"/>
              <a:gd name="connsiteY2" fmla="*/ 1494503 h 2426304"/>
              <a:gd name="connsiteX3" fmla="*/ 12191993 w 12191993"/>
              <a:gd name="connsiteY3" fmla="*/ 0 h 2426304"/>
              <a:gd name="connsiteX4" fmla="*/ 0 w 12191993"/>
              <a:gd name="connsiteY4" fmla="*/ 9833 h 2426304"/>
              <a:gd name="connsiteX0" fmla="*/ 0 w 12191993"/>
              <a:gd name="connsiteY0" fmla="*/ 9833 h 2159445"/>
              <a:gd name="connsiteX1" fmla="*/ 9825 w 12191993"/>
              <a:gd name="connsiteY1" fmla="*/ 2159445 h 2159445"/>
              <a:gd name="connsiteX2" fmla="*/ 12191993 w 12191993"/>
              <a:gd name="connsiteY2" fmla="*/ 1494503 h 2159445"/>
              <a:gd name="connsiteX3" fmla="*/ 12191993 w 12191993"/>
              <a:gd name="connsiteY3" fmla="*/ 0 h 2159445"/>
              <a:gd name="connsiteX4" fmla="*/ 0 w 12191993"/>
              <a:gd name="connsiteY4" fmla="*/ 9833 h 2159445"/>
              <a:gd name="connsiteX0" fmla="*/ 0 w 12191993"/>
              <a:gd name="connsiteY0" fmla="*/ 9833 h 2159445"/>
              <a:gd name="connsiteX1" fmla="*/ 9825 w 12191993"/>
              <a:gd name="connsiteY1" fmla="*/ 2159445 h 2159445"/>
              <a:gd name="connsiteX2" fmla="*/ 12191993 w 12191993"/>
              <a:gd name="connsiteY2" fmla="*/ 1646220 h 2159445"/>
              <a:gd name="connsiteX3" fmla="*/ 12191993 w 12191993"/>
              <a:gd name="connsiteY3" fmla="*/ 0 h 2159445"/>
              <a:gd name="connsiteX4" fmla="*/ 0 w 12191993"/>
              <a:gd name="connsiteY4" fmla="*/ 9833 h 2159445"/>
              <a:gd name="connsiteX0" fmla="*/ 408478 w 12182168"/>
              <a:gd name="connsiteY0" fmla="*/ 21532 h 2159445"/>
              <a:gd name="connsiteX1" fmla="*/ 0 w 12182168"/>
              <a:gd name="connsiteY1" fmla="*/ 2159445 h 2159445"/>
              <a:gd name="connsiteX2" fmla="*/ 12182168 w 12182168"/>
              <a:gd name="connsiteY2" fmla="*/ 1646220 h 2159445"/>
              <a:gd name="connsiteX3" fmla="*/ 12182168 w 12182168"/>
              <a:gd name="connsiteY3" fmla="*/ 0 h 2159445"/>
              <a:gd name="connsiteX4" fmla="*/ 408478 w 12182168"/>
              <a:gd name="connsiteY4" fmla="*/ 21532 h 2159445"/>
              <a:gd name="connsiteX0" fmla="*/ 0 w 12214009"/>
              <a:gd name="connsiteY0" fmla="*/ 0 h 2161310"/>
              <a:gd name="connsiteX1" fmla="*/ 31841 w 12214009"/>
              <a:gd name="connsiteY1" fmla="*/ 2161310 h 2161310"/>
              <a:gd name="connsiteX2" fmla="*/ 12214009 w 12214009"/>
              <a:gd name="connsiteY2" fmla="*/ 1648085 h 2161310"/>
              <a:gd name="connsiteX3" fmla="*/ 12214009 w 12214009"/>
              <a:gd name="connsiteY3" fmla="*/ 1865 h 2161310"/>
              <a:gd name="connsiteX4" fmla="*/ 0 w 12214009"/>
              <a:gd name="connsiteY4" fmla="*/ 0 h 2161310"/>
              <a:gd name="connsiteX0" fmla="*/ 23198 w 12237207"/>
              <a:gd name="connsiteY0" fmla="*/ 0 h 2173009"/>
              <a:gd name="connsiteX1" fmla="*/ 0 w 12237207"/>
              <a:gd name="connsiteY1" fmla="*/ 2173009 h 2173009"/>
              <a:gd name="connsiteX2" fmla="*/ 12237207 w 12237207"/>
              <a:gd name="connsiteY2" fmla="*/ 1648085 h 2173009"/>
              <a:gd name="connsiteX3" fmla="*/ 12237207 w 12237207"/>
              <a:gd name="connsiteY3" fmla="*/ 1865 h 2173009"/>
              <a:gd name="connsiteX4" fmla="*/ 23198 w 12237207"/>
              <a:gd name="connsiteY4" fmla="*/ 0 h 21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207" h="2173009">
                <a:moveTo>
                  <a:pt x="23198" y="0"/>
                </a:moveTo>
                <a:lnTo>
                  <a:pt x="0" y="2173009"/>
                </a:lnTo>
                <a:lnTo>
                  <a:pt x="12237207" y="1648085"/>
                </a:lnTo>
                <a:lnTo>
                  <a:pt x="12237207" y="1865"/>
                </a:lnTo>
                <a:lnTo>
                  <a:pt x="231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7403"/>
            <a:ext cx="6391275" cy="1197793"/>
          </a:xfrm>
        </p:spPr>
        <p:txBody>
          <a:bodyPr anchor="b">
            <a:normAutofit/>
          </a:bodyPr>
          <a:lstStyle>
            <a:lvl1pPr>
              <a:defRPr sz="3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413"/>
            <a:ext cx="10515600" cy="378127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5EC0-9BB2-E541-B3E5-6405643B7FFF}" type="datetime1">
              <a:rPr lang="fi-FI" smtClean="0"/>
              <a:t>12.6.2024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82" y="442913"/>
            <a:ext cx="8420887" cy="1182282"/>
          </a:xfrm>
        </p:spPr>
        <p:txBody>
          <a:bodyPr anchor="b">
            <a:normAutofit/>
          </a:bodyPr>
          <a:lstStyle>
            <a:lvl1pPr>
              <a:defRPr sz="3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699"/>
            <a:ext cx="10515600" cy="3608747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0" y="1582996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A722-6D14-F54E-9405-14A757206A94}" type="datetime1">
              <a:rPr lang="fi-FI" smtClean="0"/>
              <a:t>12.6.2024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82" y="442913"/>
            <a:ext cx="8420887" cy="1182282"/>
          </a:xfrm>
        </p:spPr>
        <p:txBody>
          <a:bodyPr anchor="b">
            <a:normAutofit/>
          </a:bodyPr>
          <a:lstStyle>
            <a:lvl1pPr>
              <a:defRPr sz="3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699"/>
            <a:ext cx="10515600" cy="3608747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B051-46C4-BC4E-85FB-E37B648292FB}" type="datetime1">
              <a:rPr lang="fi-FI" smtClean="0"/>
              <a:t>12.6.2024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14451"/>
            <a:ext cx="10515600" cy="4386262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156325"/>
            <a:ext cx="1181098" cy="365125"/>
          </a:xfrm>
        </p:spPr>
        <p:txBody>
          <a:bodyPr/>
          <a:lstStyle/>
          <a:p>
            <a:fld id="{A6C59BAD-0E2D-024A-99B3-C8A36722C49A}" type="datetime1">
              <a:rPr lang="fi-FI" smtClean="0"/>
              <a:t>12.6.2024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4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4563"/>
            <a:ext cx="5181600" cy="358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4563"/>
            <a:ext cx="5181600" cy="358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0AA7-D1F2-824C-9D9F-AFFFD74FEABB}" type="datetime1">
              <a:rPr lang="fi-FI" smtClean="0"/>
              <a:t>12.6.2024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7313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9442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718338"/>
            <a:ext cx="5157787" cy="3168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9442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8338"/>
            <a:ext cx="5183188" cy="3168112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0" y="1582996"/>
            <a:ext cx="12201833" cy="45351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1C8-6AAA-4540-A29C-DA77BD63A469}" type="datetime1">
              <a:rPr lang="fi-FI" smtClean="0"/>
              <a:t>12.6.2024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019300" y="6156325"/>
            <a:ext cx="36037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6315"/>
            <a:ext cx="10515600" cy="972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3787"/>
            <a:ext cx="10515600" cy="3787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56325"/>
            <a:ext cx="1181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04CA277-229B-1740-8CD6-BF9D409E9C85}" type="datetime1">
              <a:rPr lang="fi-FI" smtClean="0"/>
              <a:t>12.6.2024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3023" y="6156325"/>
            <a:ext cx="945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23A9469-3B3F-A14F-B4CA-1D87D8D888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90" y="6059487"/>
            <a:ext cx="859493" cy="391070"/>
          </a:xfrm>
          <a:prstGeom prst="rect">
            <a:avLst/>
          </a:prstGeom>
        </p:spPr>
      </p:pic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2036620" y="6156325"/>
            <a:ext cx="3586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4" r:id="rId22"/>
    <p:sldLayoutId id="2147483695" r:id="rId23"/>
    <p:sldLayoutId id="2147483696" r:id="rId24"/>
    <p:sldLayoutId id="2147483697" r:id="rId25"/>
    <p:sldLayoutId id="2147483699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1800" kern="1200">
          <a:solidFill>
            <a:srgbClr val="29292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 kern="1200">
          <a:solidFill>
            <a:srgbClr val="292929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 kern="1200">
          <a:solidFill>
            <a:srgbClr val="292929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400" kern="1200">
          <a:solidFill>
            <a:srgbClr val="292929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400" kern="1200">
          <a:solidFill>
            <a:srgbClr val="29292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646315"/>
            <a:ext cx="10515600" cy="97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vo"/>
              <a:buNone/>
              <a:defRPr sz="320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2003787"/>
            <a:ext cx="10515600" cy="378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156325"/>
            <a:ext cx="1181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5623023" y="6156325"/>
            <a:ext cx="945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036620" y="6156325"/>
            <a:ext cx="3586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7192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08" r:id="rId3"/>
    <p:sldLayoutId id="2147483713" r:id="rId4"/>
    <p:sldLayoutId id="2147483714" r:id="rId5"/>
    <p:sldLayoutId id="214748371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1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838200" y="1477299"/>
            <a:ext cx="9076800" cy="2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fi-FI" sz="4400" b="1">
                <a:latin typeface="Arial"/>
                <a:cs typeface="Arial"/>
              </a:rPr>
              <a:t>Erikoiskaupan suunnannäyttäjä </a:t>
            </a:r>
            <a:br>
              <a:rPr lang="fi-FI" sz="4400" b="1">
                <a:latin typeface="Arial"/>
                <a:cs typeface="Arial"/>
              </a:rPr>
            </a:br>
            <a:r>
              <a:rPr lang="fi-FI" sz="4400" b="1">
                <a:latin typeface="Arial"/>
                <a:cs typeface="Arial"/>
              </a:rPr>
              <a:t>ja halutuin kumppani</a:t>
            </a:r>
            <a:endParaRPr lang="en-US" sz="4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838199" y="3983200"/>
            <a:ext cx="9391117" cy="108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Erikoiskaupan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liiton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strategia</a:t>
            </a:r>
            <a:r>
              <a:rPr lang="en-US" sz="2800" dirty="0">
                <a:solidFill>
                  <a:schemeClr val="bg1"/>
                </a:solidFill>
              </a:rPr>
              <a:t> 2024-2027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07490" y="2711927"/>
            <a:ext cx="454834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fi-FI" dirty="0">
                <a:solidFill>
                  <a:srgbClr val="0D0D0D"/>
                </a:solidFill>
                <a:latin typeface="Arial"/>
                <a:cs typeface="Arial"/>
              </a:rPr>
              <a:t>Olemme vuonna 2030 arvostettu, asiantunteva ja palveleva kumppani, joka on ensisijainen valinta yhteistyöhön erikoiskaupan alalla. </a:t>
            </a:r>
          </a:p>
          <a:p>
            <a:pPr marL="0" indent="0">
              <a:lnSpc>
                <a:spcPct val="90000"/>
              </a:lnSpc>
            </a:pPr>
            <a:r>
              <a:rPr lang="fi-FI" dirty="0">
                <a:solidFill>
                  <a:srgbClr val="0D0D0D"/>
                </a:solidFill>
                <a:latin typeface="Arial"/>
                <a:cs typeface="Arial"/>
              </a:rPr>
              <a:t>Olemme maanläheinen ja aito kumppani, joka on sitoutunut alan yhteisen menestyksen kehittämiseen. Meidät tunnetaan luotettavuudestamme ja näkemyksiämme halutaan kuulla.</a:t>
            </a:r>
            <a:endParaRPr lang="fo-FO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</a:pPr>
            <a:r>
              <a:rPr lang="fi-FI" dirty="0">
                <a:solidFill>
                  <a:srgbClr val="0D0D0D"/>
                </a:solidFill>
                <a:latin typeface="Arial"/>
                <a:cs typeface="Arial"/>
              </a:rPr>
              <a:t>Kanssamme työskentely on iloista ja luontevaa. Tunnemme sidosryhmämme syvästi. Tunnistamme ja luomme uusia toimintamalleja ja -tapoja. Innostamme ja innostumme uudesta.</a:t>
            </a:r>
            <a:endParaRPr lang="fi-FI" dirty="0">
              <a:solidFill>
                <a:srgbClr val="0D0D0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349ADE6-4D44-D264-65A6-F6FB2B72AE94}"/>
              </a:ext>
            </a:extLst>
          </p:cNvPr>
          <p:cNvSpPr txBox="1">
            <a:spLocks/>
          </p:cNvSpPr>
          <p:nvPr/>
        </p:nvSpPr>
        <p:spPr>
          <a:xfrm>
            <a:off x="607490" y="1643539"/>
            <a:ext cx="4120538" cy="106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AE976F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tabLst/>
              <a:defRPr/>
            </a:pPr>
            <a:r>
              <a:rPr lang="fi-FI" sz="3200" kern="0" dirty="0"/>
              <a:t>Vuonna 2030 olemme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rgbClr val="AE976F"/>
                </a:solidFill>
                <a:effectLst/>
                <a:uLnTx/>
                <a:uFillTx/>
                <a:latin typeface="Arvo"/>
                <a:sym typeface="Arvo"/>
              </a:rPr>
              <a:t> erikoiskaupan suunnannäyttäjä ja halutuin kumppani</a:t>
            </a:r>
          </a:p>
        </p:txBody>
      </p:sp>
      <p:pic>
        <p:nvPicPr>
          <p:cNvPr id="6" name="Kuvan paikkamerkki 5" descr="Kuva, joka sisältää kohteen piha-, polkupyörä, Polkupyörän kiekko, kukka&#10;&#10;Kuvaus luotu automaattisesti">
            <a:extLst>
              <a:ext uri="{FF2B5EF4-FFF2-40B4-BE49-F238E27FC236}">
                <a16:creationId xmlns:a16="http://schemas.microsoft.com/office/drawing/2014/main" id="{4D56EA50-58E9-4A8A-A824-C7DCB2B77F9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>
          <a:xfrm>
            <a:off x="5445760" y="0"/>
            <a:ext cx="6746240" cy="6857999"/>
          </a:xfrm>
        </p:spPr>
      </p:pic>
    </p:spTree>
    <p:extLst>
      <p:ext uri="{BB962C8B-B14F-4D97-AF65-F5344CB8AC3E}">
        <p14:creationId xmlns:p14="http://schemas.microsoft.com/office/powerpoint/2010/main" val="354435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607E22AE-7446-8C47-2F9C-E356EA3BC181}"/>
              </a:ext>
            </a:extLst>
          </p:cNvPr>
          <p:cNvSpPr txBox="1">
            <a:spLocks/>
          </p:cNvSpPr>
          <p:nvPr/>
        </p:nvSpPr>
        <p:spPr>
          <a:xfrm>
            <a:off x="838200" y="3131820"/>
            <a:ext cx="5257800" cy="81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tabLst/>
              <a:defRPr/>
            </a:pPr>
            <a:r>
              <a:rPr kumimoji="0" lang="fi-FI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vo"/>
                <a:sym typeface="Arvo"/>
              </a:rPr>
              <a:t>Toteutamme tehtäväämme kolmella strategisella teemalla</a:t>
            </a:r>
          </a:p>
        </p:txBody>
      </p:sp>
    </p:spTree>
    <p:extLst>
      <p:ext uri="{BB962C8B-B14F-4D97-AF65-F5344CB8AC3E}">
        <p14:creationId xmlns:p14="http://schemas.microsoft.com/office/powerpoint/2010/main" val="54189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82EBA36-78BD-B82B-B47D-0A157226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75" y="215736"/>
            <a:ext cx="10060200" cy="800937"/>
          </a:xfrm>
        </p:spPr>
        <p:txBody>
          <a:bodyPr>
            <a:normAutofit/>
          </a:bodyPr>
          <a:lstStyle/>
          <a:p>
            <a:r>
              <a:rPr lang="fi-FI" sz="3200" dirty="0"/>
              <a:t>Keskitymme kolmeen strategiseen teemaan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3832A03-DE5D-13F9-E4E9-8685E007B93A}"/>
              </a:ext>
            </a:extLst>
          </p:cNvPr>
          <p:cNvSpPr/>
          <p:nvPr/>
        </p:nvSpPr>
        <p:spPr>
          <a:xfrm>
            <a:off x="602341" y="1328763"/>
            <a:ext cx="3564000" cy="864000"/>
          </a:xfrm>
          <a:prstGeom prst="rect">
            <a:avLst/>
          </a:prstGeom>
          <a:solidFill>
            <a:srgbClr val="B9D5B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  <a:tabLst/>
              <a:defRPr/>
            </a:pPr>
            <a:r>
              <a:rPr lang="fi-FI" sz="1600" b="1">
                <a:solidFill>
                  <a:schemeClr val="bg1"/>
                </a:solidFill>
                <a:latin typeface="Arial" panose="020B0604020202020204"/>
              </a:rPr>
              <a:t>Ennakoitava ja kilpailuneutraali toimintaympäristö</a:t>
            </a: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3FAA68A5-7356-3F8F-EFA3-A04FA3E72832}"/>
              </a:ext>
            </a:extLst>
          </p:cNvPr>
          <p:cNvSpPr/>
          <p:nvPr/>
        </p:nvSpPr>
        <p:spPr>
          <a:xfrm>
            <a:off x="406200" y="1131610"/>
            <a:ext cx="432000" cy="432000"/>
          </a:xfrm>
          <a:prstGeom prst="ellipse">
            <a:avLst/>
          </a:prstGeom>
          <a:solidFill>
            <a:srgbClr val="B9D5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EBD88F7-5486-E37D-4B9D-5054CD6222AD}"/>
              </a:ext>
            </a:extLst>
          </p:cNvPr>
          <p:cNvSpPr/>
          <p:nvPr/>
        </p:nvSpPr>
        <p:spPr>
          <a:xfrm>
            <a:off x="4343372" y="1328763"/>
            <a:ext cx="3564000" cy="864000"/>
          </a:xfrm>
          <a:prstGeom prst="rect">
            <a:avLst/>
          </a:prstGeom>
          <a:solidFill>
            <a:srgbClr val="3C2F83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  <a:spcAft>
                <a:spcPts val="600"/>
              </a:spcAft>
              <a:defRPr/>
            </a:pPr>
            <a:r>
              <a:rPr lang="fi-FI" sz="1600" b="1">
                <a:solidFill>
                  <a:schemeClr val="bg1"/>
                </a:solidFill>
                <a:latin typeface="Arial" panose="020B0604020202020204"/>
              </a:rPr>
              <a:t>Elinvoimaa</a:t>
            </a:r>
            <a:br>
              <a:rPr lang="fi-FI" sz="1600" b="1">
                <a:solidFill>
                  <a:schemeClr val="bg1"/>
                </a:solidFill>
                <a:latin typeface="Arial" panose="020B0604020202020204"/>
              </a:rPr>
            </a:br>
            <a:r>
              <a:rPr lang="fi-FI" sz="1600" b="1">
                <a:solidFill>
                  <a:schemeClr val="bg1"/>
                </a:solidFill>
                <a:latin typeface="Arial" panose="020B0604020202020204"/>
              </a:rPr>
              <a:t>erikoiskaupasta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A6914C59-1F6E-A335-2183-9AE115CA6A17}"/>
              </a:ext>
            </a:extLst>
          </p:cNvPr>
          <p:cNvSpPr/>
          <p:nvPr/>
        </p:nvSpPr>
        <p:spPr>
          <a:xfrm>
            <a:off x="4132030" y="1136583"/>
            <a:ext cx="432000" cy="432000"/>
          </a:xfrm>
          <a:prstGeom prst="ellipse">
            <a:avLst/>
          </a:prstGeom>
          <a:solidFill>
            <a:srgbClr val="3C2F8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453BEA8-700D-71DF-1B00-4391980C426D}"/>
              </a:ext>
            </a:extLst>
          </p:cNvPr>
          <p:cNvSpPr/>
          <p:nvPr/>
        </p:nvSpPr>
        <p:spPr>
          <a:xfrm>
            <a:off x="8084404" y="1328763"/>
            <a:ext cx="3564000" cy="864000"/>
          </a:xfrm>
          <a:prstGeom prst="rect">
            <a:avLst/>
          </a:prstGeom>
          <a:solidFill>
            <a:srgbClr val="938AC2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  <a:tabLst/>
              <a:defRPr/>
            </a:pPr>
            <a:r>
              <a:rPr lang="fi-FI" sz="1600" b="1">
                <a:solidFill>
                  <a:srgbClr val="FFFFFF"/>
                </a:solidFill>
                <a:latin typeface="Arial" panose="020B0604020202020204"/>
              </a:rPr>
              <a:t>Uudistuva ja vastuullinen </a:t>
            </a:r>
            <a:br>
              <a:rPr lang="fi-FI" sz="1600" b="1">
                <a:solidFill>
                  <a:srgbClr val="FFFFFF"/>
                </a:solidFill>
                <a:latin typeface="Arial" panose="020B0604020202020204"/>
              </a:rPr>
            </a:br>
            <a:r>
              <a:rPr lang="fi-FI" sz="1600" b="1">
                <a:solidFill>
                  <a:srgbClr val="FFFFFF"/>
                </a:solidFill>
                <a:latin typeface="Arial" panose="020B0604020202020204"/>
              </a:rPr>
              <a:t>erikoiskauppa</a:t>
            </a:r>
            <a:endParaRPr lang="fi-FI" sz="1600">
              <a:ea typeface="+mn-ea"/>
              <a:cs typeface="+mn-cs"/>
            </a:endParaRPr>
          </a:p>
        </p:txBody>
      </p:sp>
      <p:sp>
        <p:nvSpPr>
          <p:cNvPr id="11" name="Oval 25">
            <a:extLst>
              <a:ext uri="{FF2B5EF4-FFF2-40B4-BE49-F238E27FC236}">
                <a16:creationId xmlns:a16="http://schemas.microsoft.com/office/drawing/2014/main" id="{D30474AF-4DD4-7DF9-F915-3C0AA49BE4B8}"/>
              </a:ext>
            </a:extLst>
          </p:cNvPr>
          <p:cNvSpPr/>
          <p:nvPr/>
        </p:nvSpPr>
        <p:spPr>
          <a:xfrm>
            <a:off x="7876446" y="1136583"/>
            <a:ext cx="432000" cy="432000"/>
          </a:xfrm>
          <a:prstGeom prst="ellipse">
            <a:avLst/>
          </a:prstGeom>
          <a:solidFill>
            <a:srgbClr val="938AC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BA05A64-AF92-AA50-1873-7DD4636AADE2}"/>
              </a:ext>
            </a:extLst>
          </p:cNvPr>
          <p:cNvSpPr/>
          <p:nvPr/>
        </p:nvSpPr>
        <p:spPr>
          <a:xfrm>
            <a:off x="602341" y="2192762"/>
            <a:ext cx="3564000" cy="3899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662B0D6D-871E-E8E9-8427-3489F0BD6ABA}"/>
              </a:ext>
            </a:extLst>
          </p:cNvPr>
          <p:cNvSpPr/>
          <p:nvPr/>
        </p:nvSpPr>
        <p:spPr>
          <a:xfrm>
            <a:off x="4343372" y="2192762"/>
            <a:ext cx="3564000" cy="3899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CDC5A545-D929-9757-042E-679BD8D59EB2}"/>
              </a:ext>
            </a:extLst>
          </p:cNvPr>
          <p:cNvSpPr/>
          <p:nvPr/>
        </p:nvSpPr>
        <p:spPr>
          <a:xfrm>
            <a:off x="8084404" y="2192762"/>
            <a:ext cx="3564000" cy="3899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9D9F7E45-9FC0-0A5E-12D6-2DEE8E6DE50B}"/>
              </a:ext>
            </a:extLst>
          </p:cNvPr>
          <p:cNvSpPr/>
          <p:nvPr/>
        </p:nvSpPr>
        <p:spPr>
          <a:xfrm>
            <a:off x="818341" y="2328214"/>
            <a:ext cx="3132000" cy="366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sz="1050" dirty="0">
                <a:solidFill>
                  <a:srgbClr val="2D2D2D"/>
                </a:solidFill>
              </a:rPr>
              <a:t>Tasapuolinen kilpailuympäristö luo edellytyksiä kaikkien yrityksien menestykselle ja innovoinnille. </a:t>
            </a:r>
          </a:p>
          <a:p>
            <a:pPr>
              <a:lnSpc>
                <a:spcPct val="90000"/>
              </a:lnSpc>
              <a:defRPr/>
            </a:pPr>
            <a:endParaRPr lang="fi-FI" sz="1050" b="1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fi-FI" sz="1050" dirty="0">
                <a:solidFill>
                  <a:schemeClr val="tx1"/>
                </a:solidFill>
                <a:latin typeface="+mj-lt"/>
                <a:cs typeface="Arial"/>
              </a:rPr>
              <a:t>Kaupan alan monimutkaiset sääntelypuitteet heikentävät alan toimijoiden tuottavuutta. Suomi on sitoutunut perusteettomien esteiden poistamiseen ja uusien esteiden syntymisen estämiseen.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50" dirty="0">
              <a:solidFill>
                <a:schemeClr val="tx1"/>
              </a:solidFill>
              <a:latin typeface="+mj-lt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dirty="0">
                <a:solidFill>
                  <a:schemeClr val="tx1"/>
                </a:solidFill>
                <a:latin typeface="+mj-lt"/>
                <a:cs typeface="Arial"/>
              </a:rPr>
              <a:t>Erikoistavarakauppa on päivittäistavarakauppaistunut, eli erikoistavaroita ja niihin liittyviä palveluita myydään yhä enemmän päivittäistavarakaupoissa. Suurilla päivittäistavarakauppaketjuilla on paljon resursseja tuotteiden ja palveluiden markkinointiin, kilpailukykyiseen hinnoitteluun ja raportointiin.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5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fi-FI" sz="1050" dirty="0">
                <a:solidFill>
                  <a:schemeClr val="tx1"/>
                </a:solidFill>
                <a:latin typeface="+mj-lt"/>
                <a:cs typeface="Arial"/>
              </a:rPr>
              <a:t>Erikoiskauppa vahvistaa kaupan palvelun ja rakenteen monimuotoisuutta. Tarvitaan markkinaehtoisia ratkaisuja ja tasavertaisia kilpailuedellytyksiä kaupan alalla. 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C04530DC-E1EA-ED95-EA24-DAD5E8D71557}"/>
              </a:ext>
            </a:extLst>
          </p:cNvPr>
          <p:cNvSpPr/>
          <p:nvPr/>
        </p:nvSpPr>
        <p:spPr>
          <a:xfrm>
            <a:off x="4514475" y="2328214"/>
            <a:ext cx="3221795" cy="359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i-FI" sz="1050" b="0" i="0">
                <a:solidFill>
                  <a:srgbClr val="0D0D0D"/>
                </a:solidFill>
                <a:effectLst/>
              </a:rPr>
              <a:t>Erikoiskauppa on merkittävä työllistäjä ja talouden elinvoiman lähde Suomessa. Sen menestyksen kulmakivet ovat osaava henkilöstö ja korkea palvelutaso, jotka vaikuttavat suoraan paikallisyhteisöjen vetovoimaan ja ihmisten arkeen.</a:t>
            </a:r>
          </a:p>
          <a:p>
            <a:pPr algn="l"/>
            <a:endParaRPr lang="fi-FI" sz="1050">
              <a:solidFill>
                <a:srgbClr val="0D0D0D"/>
              </a:solidFill>
            </a:endParaRPr>
          </a:p>
          <a:p>
            <a:pPr algn="l"/>
            <a:r>
              <a:rPr lang="fi-FI" sz="1050" b="0" i="0">
                <a:solidFill>
                  <a:srgbClr val="0D0D0D"/>
                </a:solidFill>
                <a:effectLst/>
              </a:rPr>
              <a:t>Erikoiskauppa muodostaa yli puolet koko maan kaupasta ja työllistää noin 140 000 ihmistä. Korkean asiantuntemuksen vaativat tuotteet ja palvelut ovat olennainen osa erikoiskauppaa, ja se edistää suomalaista hyvinvointia ja kilpailukykyä.</a:t>
            </a:r>
            <a:endParaRPr lang="fi-FI" sz="1050" b="0" i="0">
              <a:solidFill>
                <a:srgbClr val="0D0D0D"/>
              </a:solidFill>
              <a:effectLst/>
              <a:cs typeface="Arial"/>
            </a:endParaRPr>
          </a:p>
          <a:p>
            <a:pPr algn="l"/>
            <a:endParaRPr lang="fi-FI" sz="1050" b="0" i="0">
              <a:solidFill>
                <a:srgbClr val="0D0D0D"/>
              </a:solidFill>
              <a:effectLst/>
            </a:endParaRPr>
          </a:p>
          <a:p>
            <a:r>
              <a:rPr lang="fi-FI" sz="1050" b="0" i="0">
                <a:solidFill>
                  <a:srgbClr val="0D0D0D"/>
                </a:solidFill>
                <a:effectLst/>
              </a:rPr>
              <a:t>Kaupungistuminen on keskeinen trendi, ja erityisesti pienet kunnat kamppailevat muuttotappion kanssa. Paikalliset palvelut ovat kuntien vetovoimatekijä, ja erikoiskauppa parantaa </a:t>
            </a:r>
            <a:r>
              <a:rPr lang="fi-FI" sz="1050">
                <a:solidFill>
                  <a:srgbClr val="0D0D0D"/>
                </a:solidFill>
              </a:rPr>
              <a:t>yritysten mahdollisuuksia kasvaa ja työllistää, myös</a:t>
            </a:r>
            <a:r>
              <a:rPr lang="fi-FI" sz="1050" b="0" i="0">
                <a:solidFill>
                  <a:srgbClr val="0D0D0D"/>
                </a:solidFill>
                <a:effectLst/>
              </a:rPr>
              <a:t> syrjäseuduilla. </a:t>
            </a:r>
            <a:endParaRPr lang="fi-FI" sz="1050" b="0" i="0">
              <a:solidFill>
                <a:srgbClr val="0D0D0D"/>
              </a:solidFill>
              <a:effectLst/>
              <a:cs typeface="Arial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CEB1785-CCD3-9262-1711-46DBC7BD04FD}"/>
              </a:ext>
            </a:extLst>
          </p:cNvPr>
          <p:cNvSpPr/>
          <p:nvPr/>
        </p:nvSpPr>
        <p:spPr>
          <a:xfrm>
            <a:off x="8300404" y="2328214"/>
            <a:ext cx="3132000" cy="359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050" b="0" i="0">
                <a:solidFill>
                  <a:srgbClr val="0D0D0D"/>
                </a:solidFill>
                <a:effectLst/>
              </a:rPr>
              <a:t>Alustatalouden kehitys muuttaa kaupan toimintamalleja, ja digitaalinen transformaatio lävistää koko toimialan. Verkkokaupan yleistyminen ja monikanavaiset asiakaspolut ovat laajentaneet kaupankäyntiä. Menestyvä liiketoiminta vaatii digitalisaation ja datan hyödyntämistä.</a:t>
            </a:r>
          </a:p>
          <a:p>
            <a:endParaRPr lang="fi-FI" sz="1050" b="0" i="0">
              <a:solidFill>
                <a:srgbClr val="0D0D0D"/>
              </a:solidFill>
              <a:effectLst/>
            </a:endParaRPr>
          </a:p>
          <a:p>
            <a:pPr algn="l"/>
            <a:r>
              <a:rPr lang="fi-FI" sz="1050" b="0" i="0">
                <a:solidFill>
                  <a:srgbClr val="0D0D0D"/>
                </a:solidFill>
                <a:effectLst/>
              </a:rPr>
              <a:t>Suomi pyrkii olemaan hiilineutraali vuoteen 2035 mennessä ja on sitoutunut Pariisin ilmastosopimuksen tavoitteisiin. Kaupalla ja sen arvoketjuilla on suuri </a:t>
            </a:r>
            <a:r>
              <a:rPr lang="fi-FI" sz="1050">
                <a:solidFill>
                  <a:srgbClr val="0D0D0D"/>
                </a:solidFill>
              </a:rPr>
              <a:t>hiilikädenjälki </a:t>
            </a:r>
            <a:r>
              <a:rPr lang="fi-FI" sz="1050" b="0" i="0">
                <a:solidFill>
                  <a:srgbClr val="0D0D0D"/>
                </a:solidFill>
                <a:effectLst/>
              </a:rPr>
              <a:t>ja rooli vastuullisten kulutuspäätösten edistämisessä.</a:t>
            </a:r>
          </a:p>
          <a:p>
            <a:pPr algn="l"/>
            <a:endParaRPr lang="fi-FI" sz="1050" b="0" i="0">
              <a:solidFill>
                <a:srgbClr val="0D0D0D"/>
              </a:solidFill>
              <a:effectLst/>
            </a:endParaRPr>
          </a:p>
          <a:p>
            <a:r>
              <a:rPr lang="fi-FI" sz="1050" b="0" i="0">
                <a:solidFill>
                  <a:srgbClr val="0D0D0D"/>
                </a:solidFill>
                <a:effectLst/>
              </a:rPr>
              <a:t>Euroopan datastrategia ja säädökset pyrkivät luomaan johtavaa datalähtöistä yhteiskuntaa, ja yrityksille asetetaan entistä enemmän vastuullisuusraportointivaatimuksia. Erikoiskaupan erityispiirteiden ymmärtäminen on avainasemassa lainsäädännön onnistuneessa muuttamisessa.</a:t>
            </a:r>
          </a:p>
        </p:txBody>
      </p:sp>
    </p:spTree>
    <p:extLst>
      <p:ext uri="{BB962C8B-B14F-4D97-AF65-F5344CB8AC3E}">
        <p14:creationId xmlns:p14="http://schemas.microsoft.com/office/powerpoint/2010/main" val="25388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2D2A577C-4889-4AAC-B8EF-7DA38BDB4AB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5257800" cy="81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tabLst/>
              <a:defRPr/>
            </a:pPr>
            <a:r>
              <a:rPr kumimoji="0" lang="fi-FI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vo"/>
                <a:sym typeface="Arvo"/>
              </a:rPr>
              <a:t>Arvot ohjaavat toimintaamme</a:t>
            </a:r>
          </a:p>
        </p:txBody>
      </p:sp>
    </p:spTree>
    <p:extLst>
      <p:ext uri="{BB962C8B-B14F-4D97-AF65-F5344CB8AC3E}">
        <p14:creationId xmlns:p14="http://schemas.microsoft.com/office/powerpoint/2010/main" val="94693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93D1D-1B35-F4D6-9D26-9E6E04EB8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F04C9BE-47AB-6BC1-56DA-E6CA94B43DBD}"/>
              </a:ext>
            </a:extLst>
          </p:cNvPr>
          <p:cNvSpPr>
            <a:spLocks noChangeAspect="1"/>
          </p:cNvSpPr>
          <p:nvPr/>
        </p:nvSpPr>
        <p:spPr>
          <a:xfrm>
            <a:off x="5118398" y="1631727"/>
            <a:ext cx="2340000" cy="2340000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664" tIns="44664" rIns="44664" bIns="44664" numCol="1" spcCol="38100" rtlCol="0" anchor="ctr">
            <a:noAutofit/>
          </a:bodyPr>
          <a:lstStyle/>
          <a:p>
            <a:pPr algn="ctr" defTabSz="893302" hangingPunct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fo-FO" sz="2000" b="1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Ketterä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73A4A8-79B4-7F06-3CFF-7A82A90FD3F4}"/>
              </a:ext>
            </a:extLst>
          </p:cNvPr>
          <p:cNvSpPr>
            <a:spLocks noChangeAspect="1"/>
          </p:cNvSpPr>
          <p:nvPr/>
        </p:nvSpPr>
        <p:spPr>
          <a:xfrm>
            <a:off x="8216633" y="1631727"/>
            <a:ext cx="2340000" cy="2340000"/>
          </a:xfrm>
          <a:prstGeom prst="ellipse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664" tIns="44664" rIns="44664" bIns="44664" numCol="1" spcCol="38100" rtlCol="0" anchor="ctr">
            <a:noAutofit/>
          </a:bodyPr>
          <a:lstStyle/>
          <a:p>
            <a:pPr algn="ctr" defTabSz="893302" hangingPunct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fo-FO" sz="2000" b="1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Aikaansaava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D182C9-9C38-06D4-48D7-C59E5FB2A5B2}"/>
              </a:ext>
            </a:extLst>
          </p:cNvPr>
          <p:cNvSpPr>
            <a:spLocks noChangeAspect="1"/>
          </p:cNvSpPr>
          <p:nvPr/>
        </p:nvSpPr>
        <p:spPr>
          <a:xfrm>
            <a:off x="2009853" y="1631727"/>
            <a:ext cx="2340000" cy="2340000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664" tIns="44664" rIns="44664" bIns="44664" numCol="1" spcCol="38100" rtlCol="0" anchor="ctr">
            <a:noAutofit/>
          </a:bodyPr>
          <a:lstStyle/>
          <a:p>
            <a:pPr algn="ctr" defTabSz="893302" hangingPunct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fo-FO" sz="2000" b="1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Aktiivinen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30EC1D-0474-5A86-F96E-EE3394B1503C}"/>
              </a:ext>
            </a:extLst>
          </p:cNvPr>
          <p:cNvSpPr/>
          <p:nvPr/>
        </p:nvSpPr>
        <p:spPr>
          <a:xfrm>
            <a:off x="1983896" y="4150472"/>
            <a:ext cx="2300795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98000"/>
              </a:lnSpc>
              <a:defRPr/>
            </a:pPr>
            <a:r>
              <a:rPr lang="fi-FI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Olemme proaktiivisia ja ennakoivia, aina askeleen edellä. Kumppaneidemme kanssa työskentelemme tavoitteellisesti, keskustelevasti, aloitteellisesti ja energisesti.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05D071-63DA-E7FE-4446-50C629189F13}"/>
              </a:ext>
            </a:extLst>
          </p:cNvPr>
          <p:cNvSpPr/>
          <p:nvPr/>
        </p:nvSpPr>
        <p:spPr>
          <a:xfrm>
            <a:off x="5063826" y="4150472"/>
            <a:ext cx="2619276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98000"/>
              </a:lnSpc>
              <a:defRPr/>
            </a:pPr>
            <a:r>
              <a:rPr lang="fi-FI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Uudistumme ajassa ja kokeilemme rohkeasti. Reagoimme nopeasti ja asiantuntevasti. </a:t>
            </a:r>
            <a:r>
              <a:rPr lang="fi-FI" sz="1400" dirty="0">
                <a:solidFill>
                  <a:srgbClr val="2D2D2D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Uskomme, että paras lopputulos saadaan edistämällä osallisuutta: o</a:t>
            </a:r>
            <a:r>
              <a:rPr kumimoji="0" lang="fi-FI" sz="1400" i="0" u="none" strike="noStrike" kern="1200" cap="none" spc="0" normalizeH="0" baseline="0" noProof="0" dirty="0" err="1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sallistumme</a:t>
            </a:r>
            <a:r>
              <a:rPr lang="fi-FI" sz="1400" dirty="0">
                <a:solidFill>
                  <a:srgbClr val="2D2D2D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osallistamme </a:t>
            </a:r>
            <a:r>
              <a:rPr lang="fi-FI" sz="1400" dirty="0">
                <a:solidFill>
                  <a:srgbClr val="2D2D2D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tuloshakuisesti.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129FE-DD0C-0416-3448-9E237FE969C0}"/>
              </a:ext>
            </a:extLst>
          </p:cNvPr>
          <p:cNvSpPr/>
          <p:nvPr/>
        </p:nvSpPr>
        <p:spPr>
          <a:xfrm>
            <a:off x="8216633" y="4150472"/>
            <a:ext cx="224888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98000"/>
              </a:lnSpc>
              <a:defRPr/>
            </a:pPr>
            <a:r>
              <a:rPr lang="fi-FI" sz="1400" dirty="0">
                <a:solidFill>
                  <a:srgbClr val="2D2D2D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Teemme kunnianhimoisia tekoja erikoiskaupan edun hyväksi. Toimimme </a:t>
            </a:r>
            <a:r>
              <a:rPr lang="fi-FI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ratkaisukeskeisesti ja saamme aikaan näkyviä ja konkreettisia tuloksia.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4D83E89-EBE6-CBD6-FDB6-3F0ABE67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24" y="221343"/>
            <a:ext cx="10060200" cy="964431"/>
          </a:xfrm>
        </p:spPr>
        <p:txBody>
          <a:bodyPr>
            <a:normAutofit/>
          </a:bodyPr>
          <a:lstStyle/>
          <a:p>
            <a:r>
              <a:rPr lang="fi-FI" sz="3200" dirty="0"/>
              <a:t>Arvot ohjaavat toimintaamme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231D98-7E2E-329B-ABC6-2DB7BD98CA5F}"/>
              </a:ext>
            </a:extLst>
          </p:cNvPr>
          <p:cNvCxnSpPr>
            <a:cxnSpLocks/>
          </p:cNvCxnSpPr>
          <p:nvPr/>
        </p:nvCxnSpPr>
        <p:spPr>
          <a:xfrm>
            <a:off x="2103779" y="4148713"/>
            <a:ext cx="20610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BABAD9-1B4E-BF71-B114-405572AE717C}"/>
              </a:ext>
            </a:extLst>
          </p:cNvPr>
          <p:cNvCxnSpPr>
            <a:cxnSpLocks/>
          </p:cNvCxnSpPr>
          <p:nvPr/>
        </p:nvCxnSpPr>
        <p:spPr>
          <a:xfrm>
            <a:off x="5196110" y="4148713"/>
            <a:ext cx="212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F7065-535A-48D3-EB42-6ED6E8739FC1}"/>
              </a:ext>
            </a:extLst>
          </p:cNvPr>
          <p:cNvCxnSpPr>
            <a:cxnSpLocks/>
          </p:cNvCxnSpPr>
          <p:nvPr/>
        </p:nvCxnSpPr>
        <p:spPr>
          <a:xfrm>
            <a:off x="8404484" y="4148713"/>
            <a:ext cx="206102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3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5623023" y="6156325"/>
            <a:ext cx="945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788034" y="2310130"/>
            <a:ext cx="9740266" cy="3691890"/>
          </a:xfrm>
          <a:prstGeom prst="rect">
            <a:avLst/>
          </a:prstGeom>
        </p:spPr>
        <p:txBody>
          <a:bodyPr spcFirstLastPara="1" wrap="square" lIns="91425" tIns="45700" rIns="91425" bIns="45700" numCol="2" spcCol="360000" anchor="t" anchorCtr="0">
            <a:normAutofit/>
          </a:bodyPr>
          <a:lstStyle/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Erikoiskaupan liitolla on ollut merkittävä yhteiskunnallinen tehtävä jo yli 100 vuoden ajan: edistää suomalaista erikoiskauppaa ja sen menestystä valtakunnallisesti ja kansainvälisesti. </a:t>
            </a: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Nyt toimintaympäristö on ennen näkemättömässä myllerryksessä, jossa </a:t>
            </a:r>
            <a:r>
              <a:rPr lang="fi-FI" sz="1600" i="1" dirty="0">
                <a:latin typeface="Arial"/>
                <a:cs typeface="Arial"/>
              </a:rPr>
              <a:t>digitalisaatio, vastuullisuus, regulaatio ja kuluttamisen muutokset</a:t>
            </a:r>
            <a:r>
              <a:rPr lang="fi-FI" sz="1600" dirty="0">
                <a:latin typeface="Arial"/>
                <a:cs typeface="Arial"/>
              </a:rPr>
              <a:t> määrittelevät tulevaisuuttamme. Tältä pohjalta olemme uudistaneet strategiamme 2024-2027. </a:t>
            </a: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Visiomme on kirkas: haluamme olla vuonna 2030 </a:t>
            </a:r>
            <a:r>
              <a:rPr lang="fi-FI" sz="1600" i="1" dirty="0">
                <a:latin typeface="Arial"/>
                <a:cs typeface="Arial"/>
              </a:rPr>
              <a:t>erikoiskaupan suunnannäyttäjä ja halutuin kumppani</a:t>
            </a:r>
            <a:r>
              <a:rPr lang="fi-FI" sz="16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Ainutlaatuinen tehtävämme, missiomme on </a:t>
            </a:r>
            <a:r>
              <a:rPr lang="fi-FI" sz="1600" i="1" dirty="0">
                <a:latin typeface="Arial"/>
                <a:cs typeface="Arial"/>
              </a:rPr>
              <a:t>edistää menestyvää ja monipuolista erikoiskauppaa</a:t>
            </a:r>
            <a:r>
              <a:rPr lang="fi-FI" sz="1600" dirty="0"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Tehtäväämme toteutamme keskittymällä kolmeen strategiseen teemaan: </a:t>
            </a:r>
            <a:r>
              <a:rPr lang="fi-FI" sz="1600" i="1" dirty="0">
                <a:latin typeface="Arial"/>
                <a:cs typeface="Arial"/>
              </a:rPr>
              <a:t>ennakoitava ja kilpailuneutraali toimintaympäristö, elinvoimaa erikoiskaupasta, sekä uudistuva ja vastuullinen erikoiskauppa</a:t>
            </a:r>
            <a:r>
              <a:rPr lang="fi-FI" sz="16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Toimintaa ohjaavat arvomme ovat </a:t>
            </a:r>
            <a:r>
              <a:rPr lang="fi-FI" sz="1600" i="1" dirty="0">
                <a:latin typeface="Arial"/>
                <a:cs typeface="Arial"/>
              </a:rPr>
              <a:t>aktiivinen, ketterä ja aikaansaava</a:t>
            </a:r>
            <a:r>
              <a:rPr lang="fi-FI" sz="1600" dirty="0">
                <a:latin typeface="Arial"/>
                <a:cs typeface="Arial"/>
              </a:rPr>
              <a:t>. </a:t>
            </a:r>
            <a:endParaRPr lang="en-US" sz="1600" dirty="0">
              <a:solidFill>
                <a:srgbClr val="2D2D2D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Matkamme suunnannäyttäjäksi ja halutuimmaksi kumppaniksi on alussa. </a:t>
            </a: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Kutsumme sinut matkalle mukaan! </a:t>
            </a:r>
            <a:endParaRPr lang="fi-FI" sz="1600" dirty="0">
              <a:solidFill>
                <a:srgbClr val="2D2D2D"/>
              </a:solidFill>
              <a:latin typeface="Arial"/>
              <a:cs typeface="Arial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ACBC2F8-A793-516A-2CC2-30E853E2FD05}"/>
              </a:ext>
            </a:extLst>
          </p:cNvPr>
          <p:cNvSpPr txBox="1">
            <a:spLocks/>
          </p:cNvSpPr>
          <p:nvPr/>
        </p:nvSpPr>
        <p:spPr>
          <a:xfrm>
            <a:off x="788034" y="365760"/>
            <a:ext cx="10515600" cy="16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>
                <a:srgbClr val="AE976F"/>
              </a:buClr>
              <a:buSzPts val="2500"/>
              <a:buFont typeface="Arial"/>
              <a:buNone/>
              <a:tabLst/>
              <a:defRPr/>
            </a:pPr>
            <a:r>
              <a:rPr kumimoji="0" lang="fi-FI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vo"/>
                <a:sym typeface="Arvo"/>
              </a:rPr>
              <a:t>Erikoiskaupan liitto ETU ry 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>
                <a:srgbClr val="AE976F"/>
              </a:buClr>
              <a:buSzPts val="2500"/>
              <a:buFont typeface="Arial"/>
              <a:buNone/>
              <a:tabLst/>
              <a:defRPr/>
            </a:pPr>
            <a:r>
              <a:rPr kumimoji="0" lang="fi-FI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vo"/>
                <a:sym typeface="Arvo"/>
              </a:rPr>
              <a:t>Uudistuvan erikoiskaupan toimintaedellytysten puolesta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2697D1C-AC82-8DED-FA7D-5BA77137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6" y="517179"/>
            <a:ext cx="9140304" cy="1070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fi-FI" sz="3200" dirty="0"/>
              <a:t>Kiteytetty strategiamme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0C126-1DA6-184A-D81C-CCE5F90BA417}"/>
              </a:ext>
            </a:extLst>
          </p:cNvPr>
          <p:cNvSpPr/>
          <p:nvPr/>
        </p:nvSpPr>
        <p:spPr>
          <a:xfrm>
            <a:off x="4374430" y="1707081"/>
            <a:ext cx="6943848" cy="820077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o-FO" sz="1600" b="1">
                <a:solidFill>
                  <a:schemeClr val="bg1"/>
                </a:solidFill>
              </a:rPr>
              <a:t>Menestyvän ja monipuolisen erikoiskaupan edistäminen</a:t>
            </a:r>
            <a:endParaRPr lang="fo-FO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253C9-CF17-B896-E416-1685F01DB9D8}"/>
              </a:ext>
            </a:extLst>
          </p:cNvPr>
          <p:cNvSpPr/>
          <p:nvPr/>
        </p:nvSpPr>
        <p:spPr>
          <a:xfrm>
            <a:off x="4351948" y="2836170"/>
            <a:ext cx="6966291" cy="81895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57325" lvl="3" indent="-260350">
              <a:lnSpc>
                <a:spcPct val="90000"/>
              </a:lnSpc>
              <a:spcBef>
                <a:spcPts val="200"/>
              </a:spcBef>
              <a:buAutoNum type="arabicPeriod"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Uudistuva ja vastuullinen erikoiskauppa</a:t>
            </a:r>
          </a:p>
          <a:p>
            <a:pPr marL="1457325" lvl="3" indent="-260350">
              <a:lnSpc>
                <a:spcPct val="90000"/>
              </a:lnSpc>
              <a:spcBef>
                <a:spcPts val="200"/>
              </a:spcBef>
              <a:buAutoNum type="arabicPeriod"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Ennakoitava ja kilpailuneutraali toimintaympäristö</a:t>
            </a:r>
          </a:p>
          <a:p>
            <a:pPr marL="1457325" lvl="3" indent="-260350">
              <a:lnSpc>
                <a:spcPct val="90000"/>
              </a:lnSpc>
              <a:spcBef>
                <a:spcPts val="200"/>
              </a:spcBef>
              <a:buAutoNum type="arabicPeriod"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Elinvoimaa erikoiskaupasta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812E93-38DE-ECBC-3681-9882A2F85706}"/>
              </a:ext>
            </a:extLst>
          </p:cNvPr>
          <p:cNvSpPr/>
          <p:nvPr/>
        </p:nvSpPr>
        <p:spPr>
          <a:xfrm>
            <a:off x="4351947" y="3920804"/>
            <a:ext cx="6966292" cy="820077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  <a:latin typeface="Arial"/>
                <a:cs typeface="Arial"/>
                <a:sym typeface="Arial" panose="020B0604020202020204" pitchFamily="34" charset="0"/>
              </a:rPr>
              <a:t>Erikoiskaupan</a:t>
            </a:r>
            <a:r>
              <a:rPr lang="fi-FI" sz="1600" b="1" dirty="0">
                <a:solidFill>
                  <a:schemeClr val="bg1"/>
                </a:solidFill>
                <a:latin typeface="Arial"/>
                <a:cs typeface="Arial"/>
              </a:rPr>
              <a:t> suunnannäyttäjä </a:t>
            </a:r>
            <a:br>
              <a:rPr lang="fi-FI" sz="1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i-FI" sz="1600" b="1" dirty="0">
                <a:solidFill>
                  <a:schemeClr val="bg1"/>
                </a:solidFill>
                <a:latin typeface="Arial"/>
                <a:cs typeface="Arial"/>
              </a:rPr>
              <a:t>ja halutuin kumppani</a:t>
            </a:r>
            <a:endParaRPr lang="fi-FI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6DA42-A9AB-F1BF-DAB7-DC430C379806}"/>
              </a:ext>
            </a:extLst>
          </p:cNvPr>
          <p:cNvSpPr/>
          <p:nvPr/>
        </p:nvSpPr>
        <p:spPr>
          <a:xfrm>
            <a:off x="4374430" y="5093043"/>
            <a:ext cx="6943810" cy="820077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Aktiivinen – Ketterä – Aikaansaava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0A1637-7D86-9FC9-B0BD-2F39F99CE6BD}"/>
              </a:ext>
            </a:extLst>
          </p:cNvPr>
          <p:cNvCxnSpPr>
            <a:cxnSpLocks/>
          </p:cNvCxnSpPr>
          <p:nvPr/>
        </p:nvCxnSpPr>
        <p:spPr>
          <a:xfrm>
            <a:off x="1525299" y="2715061"/>
            <a:ext cx="28266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F080B1-F120-DD0A-D3F1-741EEC62DEB8}"/>
              </a:ext>
            </a:extLst>
          </p:cNvPr>
          <p:cNvCxnSpPr>
            <a:cxnSpLocks/>
          </p:cNvCxnSpPr>
          <p:nvPr/>
        </p:nvCxnSpPr>
        <p:spPr>
          <a:xfrm>
            <a:off x="1525299" y="3865129"/>
            <a:ext cx="28266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2E3FD5-A0D2-2F58-DAF8-481314CDEDB6}"/>
              </a:ext>
            </a:extLst>
          </p:cNvPr>
          <p:cNvCxnSpPr>
            <a:cxnSpLocks/>
          </p:cNvCxnSpPr>
          <p:nvPr/>
        </p:nvCxnSpPr>
        <p:spPr>
          <a:xfrm>
            <a:off x="1525299" y="5015197"/>
            <a:ext cx="28266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E98C38E-BB06-13B4-78BD-D50EA7870FAC}"/>
              </a:ext>
            </a:extLst>
          </p:cNvPr>
          <p:cNvSpPr/>
          <p:nvPr/>
        </p:nvSpPr>
        <p:spPr>
          <a:xfrm>
            <a:off x="1417319" y="1707081"/>
            <a:ext cx="2957111" cy="820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Ainutlaatuinen </a:t>
            </a:r>
            <a:b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missiomme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EB5369-FF75-7033-BCFD-24313C508EC4}"/>
              </a:ext>
            </a:extLst>
          </p:cNvPr>
          <p:cNvSpPr/>
          <p:nvPr/>
        </p:nvSpPr>
        <p:spPr>
          <a:xfrm>
            <a:off x="1417319" y="2834864"/>
            <a:ext cx="2957111" cy="820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Toteutamme tehtäväämme keskittymällä kolmeen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strategiseen teemaan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83B76F-8536-6D2B-7EFA-06643C399DC2}"/>
              </a:ext>
            </a:extLst>
          </p:cNvPr>
          <p:cNvSpPr/>
          <p:nvPr/>
        </p:nvSpPr>
        <p:spPr>
          <a:xfrm>
            <a:off x="1417319" y="3966243"/>
            <a:ext cx="2957111" cy="820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Kunnianhimoinen  </a:t>
            </a:r>
            <a:r>
              <a:rPr lang="fi-FI" sz="1400" b="1">
                <a:solidFill>
                  <a:schemeClr val="tx1"/>
                </a:solidFill>
                <a:latin typeface="+mj-lt"/>
              </a:rPr>
              <a:t>visiomme</a:t>
            </a: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75778B-62AD-B8FE-31FF-11FD66A189F6}"/>
              </a:ext>
            </a:extLst>
          </p:cNvPr>
          <p:cNvSpPr/>
          <p:nvPr/>
        </p:nvSpPr>
        <p:spPr>
          <a:xfrm>
            <a:off x="1417319" y="5093043"/>
            <a:ext cx="2957111" cy="820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Toimintaamme ohjaavat 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arvot</a:t>
            </a: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ovat</a:t>
            </a:r>
          </a:p>
        </p:txBody>
      </p:sp>
    </p:spTree>
    <p:extLst>
      <p:ext uri="{BB962C8B-B14F-4D97-AF65-F5344CB8AC3E}">
        <p14:creationId xmlns:p14="http://schemas.microsoft.com/office/powerpoint/2010/main" val="152798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:a16="http://schemas.microsoft.com/office/drawing/2014/main" id="{4FD65AC8-16D5-645E-77FC-A034A36BFD95}"/>
              </a:ext>
            </a:extLst>
          </p:cNvPr>
          <p:cNvSpPr txBox="1">
            <a:spLocks/>
          </p:cNvSpPr>
          <p:nvPr/>
        </p:nvSpPr>
        <p:spPr>
          <a:xfrm>
            <a:off x="1112520" y="3303270"/>
            <a:ext cx="5257800" cy="81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tabLst/>
              <a:defRPr/>
            </a:pPr>
            <a:r>
              <a:rPr kumimoji="0" lang="fi-FI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vo"/>
                <a:sym typeface="Arvo"/>
              </a:rPr>
              <a:t>Toimintaympäristömme on murroksessa</a:t>
            </a:r>
          </a:p>
        </p:txBody>
      </p:sp>
    </p:spTree>
    <p:extLst>
      <p:ext uri="{BB962C8B-B14F-4D97-AF65-F5344CB8AC3E}">
        <p14:creationId xmlns:p14="http://schemas.microsoft.com/office/powerpoint/2010/main" val="115274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DD58382-87FC-17EE-503B-03C2FB3E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69" y="339981"/>
            <a:ext cx="10515600" cy="817268"/>
          </a:xfrm>
        </p:spPr>
        <p:txBody>
          <a:bodyPr>
            <a:normAutofit/>
          </a:bodyPr>
          <a:lstStyle/>
          <a:p>
            <a:r>
              <a:rPr lang="fi-FI" sz="3200" dirty="0"/>
              <a:t>Toimintaympäristössämme on merkittäviä muutosvoimia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21789-4467-19B4-0F8D-308622A0E80D}"/>
              </a:ext>
            </a:extLst>
          </p:cNvPr>
          <p:cNvSpPr txBox="1"/>
          <p:nvPr/>
        </p:nvSpPr>
        <p:spPr>
          <a:xfrm>
            <a:off x="4358784" y="2292757"/>
            <a:ext cx="3474432" cy="590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fo-FO" b="1"/>
              <a:t>Kasvava EU-regulaatio ja raportointivaateet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C5ED6-EB97-F7CF-5A16-513DE0F42C4F}"/>
              </a:ext>
            </a:extLst>
          </p:cNvPr>
          <p:cNvSpPr txBox="1"/>
          <p:nvPr/>
        </p:nvSpPr>
        <p:spPr>
          <a:xfrm>
            <a:off x="8007238" y="2292757"/>
            <a:ext cx="3474432" cy="590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fo-FO" b="1"/>
              <a:t>Kuluttamisen </a:t>
            </a:r>
            <a:br>
              <a:rPr lang="fo-FO" b="1"/>
            </a:br>
            <a:r>
              <a:rPr lang="fo-FO" b="1"/>
              <a:t>muuttuminen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BB42CC-68E0-BC41-AC05-152EFA0086E0}"/>
              </a:ext>
            </a:extLst>
          </p:cNvPr>
          <p:cNvSpPr txBox="1"/>
          <p:nvPr/>
        </p:nvSpPr>
        <p:spPr>
          <a:xfrm>
            <a:off x="710331" y="2292757"/>
            <a:ext cx="3474432" cy="590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fo-FO" b="1"/>
              <a:t>Tekoäly, digitalisointi ja automatisointi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EA9B0-F0AE-1818-4F98-01F8BE9EF888}"/>
              </a:ext>
            </a:extLst>
          </p:cNvPr>
          <p:cNvCxnSpPr>
            <a:cxnSpLocks/>
          </p:cNvCxnSpPr>
          <p:nvPr/>
        </p:nvCxnSpPr>
        <p:spPr>
          <a:xfrm>
            <a:off x="7960915" y="3279789"/>
            <a:ext cx="0" cy="20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1103E8-1673-74F9-8C70-EECE96DB6115}"/>
              </a:ext>
            </a:extLst>
          </p:cNvPr>
          <p:cNvCxnSpPr>
            <a:cxnSpLocks/>
          </p:cNvCxnSpPr>
          <p:nvPr/>
        </p:nvCxnSpPr>
        <p:spPr>
          <a:xfrm>
            <a:off x="4291301" y="3279789"/>
            <a:ext cx="0" cy="20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Robot with solid fill">
            <a:extLst>
              <a:ext uri="{FF2B5EF4-FFF2-40B4-BE49-F238E27FC236}">
                <a16:creationId xmlns:a16="http://schemas.microsoft.com/office/drawing/2014/main" id="{80AE70BB-9A71-A123-E2C0-DC00318B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2954" y="1693749"/>
            <a:ext cx="523001" cy="523001"/>
          </a:xfrm>
          <a:prstGeom prst="rect">
            <a:avLst/>
          </a:prstGeom>
        </p:spPr>
      </p:pic>
      <p:sp>
        <p:nvSpPr>
          <p:cNvPr id="5" name="Oval 9">
            <a:extLst>
              <a:ext uri="{FF2B5EF4-FFF2-40B4-BE49-F238E27FC236}">
                <a16:creationId xmlns:a16="http://schemas.microsoft.com/office/drawing/2014/main" id="{9298C8A5-8A7A-40D7-8994-168CFD05B388}"/>
              </a:ext>
            </a:extLst>
          </p:cNvPr>
          <p:cNvSpPr/>
          <p:nvPr/>
        </p:nvSpPr>
        <p:spPr>
          <a:xfrm>
            <a:off x="2139191" y="1491110"/>
            <a:ext cx="754017" cy="7341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6A236485-B588-53D2-1363-BC5215E1078F}"/>
              </a:ext>
            </a:extLst>
          </p:cNvPr>
          <p:cNvSpPr/>
          <p:nvPr/>
        </p:nvSpPr>
        <p:spPr>
          <a:xfrm>
            <a:off x="5718991" y="1533500"/>
            <a:ext cx="754017" cy="7341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206E2AFA-6AE7-7ADA-6363-67B57A191A5F}"/>
              </a:ext>
            </a:extLst>
          </p:cNvPr>
          <p:cNvSpPr/>
          <p:nvPr/>
        </p:nvSpPr>
        <p:spPr>
          <a:xfrm>
            <a:off x="9367445" y="1491110"/>
            <a:ext cx="754017" cy="7341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19" name="Kuva 18" descr="Esineiden Internet tasaisella täytöllä">
            <a:extLst>
              <a:ext uri="{FF2B5EF4-FFF2-40B4-BE49-F238E27FC236}">
                <a16:creationId xmlns:a16="http://schemas.microsoft.com/office/drawing/2014/main" id="{DB070853-4D0E-991A-6104-93DDE44E4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6045" y="1533500"/>
            <a:ext cx="649357" cy="649357"/>
          </a:xfrm>
          <a:prstGeom prst="rect">
            <a:avLst/>
          </a:prstGeom>
        </p:spPr>
      </p:pic>
      <p:pic>
        <p:nvPicPr>
          <p:cNvPr id="22" name="Kuva 21" descr="Ostoskassi tasaisella täytöllä">
            <a:extLst>
              <a:ext uri="{FF2B5EF4-FFF2-40B4-BE49-F238E27FC236}">
                <a16:creationId xmlns:a16="http://schemas.microsoft.com/office/drawing/2014/main" id="{29DCE7CE-0D48-22E4-F265-EBDC83B00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9774" y="1509776"/>
            <a:ext cx="649357" cy="649357"/>
          </a:xfrm>
          <a:prstGeom prst="rect">
            <a:avLst/>
          </a:prstGeom>
        </p:spPr>
      </p:pic>
      <p:pic>
        <p:nvPicPr>
          <p:cNvPr id="24" name="Kuva 23" descr="Oikeuden vaaka tasaisella täytöllä">
            <a:extLst>
              <a:ext uri="{FF2B5EF4-FFF2-40B4-BE49-F238E27FC236}">
                <a16:creationId xmlns:a16="http://schemas.microsoft.com/office/drawing/2014/main" id="{EFD14B05-73E1-9DD2-8DDE-0D42EF22D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1320" y="1552546"/>
            <a:ext cx="649357" cy="649357"/>
          </a:xfrm>
          <a:prstGeom prst="rect">
            <a:avLst/>
          </a:prstGeom>
        </p:spPr>
      </p:pic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4A2072E7-91B1-3B68-F1D9-82146BA0A3AE}"/>
              </a:ext>
            </a:extLst>
          </p:cNvPr>
          <p:cNvSpPr/>
          <p:nvPr/>
        </p:nvSpPr>
        <p:spPr>
          <a:xfrm>
            <a:off x="4397837" y="2996757"/>
            <a:ext cx="3456536" cy="23982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ＭＳ Ｐゴシック" pitchFamily="-80" charset="-128"/>
                <a:cs typeface="Calibri" panose="020F0502020204030204" pitchFamily="34" charset="0"/>
              </a:rPr>
              <a:t>Muuttuva EU-regulaatio koskee kaikkia yrityksiä. Sääntely-ympäristön muutoksia ovat mm. data-asetus sekä kestävyysraportoinnin vaateet. Yhteiset säädökset lisäävät vaikuttavuutta, mutta vaativat kasvavissa määrin tekeviä käsiä ja paikallista tulkintakykyä.</a:t>
            </a:r>
          </a:p>
        </p:txBody>
      </p:sp>
      <p:sp>
        <p:nvSpPr>
          <p:cNvPr id="26" name="Rectangle: Rounded Corners 21">
            <a:extLst>
              <a:ext uri="{FF2B5EF4-FFF2-40B4-BE49-F238E27FC236}">
                <a16:creationId xmlns:a16="http://schemas.microsoft.com/office/drawing/2014/main" id="{B7D942A4-DE3C-7895-1CB6-DF5763DF04E9}"/>
              </a:ext>
            </a:extLst>
          </p:cNvPr>
          <p:cNvSpPr/>
          <p:nvPr/>
        </p:nvSpPr>
        <p:spPr>
          <a:xfrm>
            <a:off x="8067452" y="2996757"/>
            <a:ext cx="3362413" cy="23982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chemeClr val="tx1"/>
                </a:solidFill>
                <a:latin typeface="Arial" panose="020B0604020202020204"/>
              </a:rPr>
              <a:t>Kuluttamisen muutos näkyy käyttäytymisessä ja arvojen tärkeysjärjestyksessä, ostokanavissa ja samalla myös tuotteen kuluttamisessa: huoltamisessa, säilyttämisessä ja hävittämisessä. Arvoilmasto jakautuu; toisaalta kotimaisuuden ja vastuullisuuden arvostus on yhä korkeaa, mutta myös vastatrendejä on nähtävissä.</a:t>
            </a:r>
            <a:endParaRPr kumimoji="0" lang="fi-FI" sz="10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sp>
        <p:nvSpPr>
          <p:cNvPr id="27" name="Rectangle: Rounded Corners 23">
            <a:extLst>
              <a:ext uri="{FF2B5EF4-FFF2-40B4-BE49-F238E27FC236}">
                <a16:creationId xmlns:a16="http://schemas.microsoft.com/office/drawing/2014/main" id="{7CFD59FC-EB7D-36BE-F069-1E3090FC8A22}"/>
              </a:ext>
            </a:extLst>
          </p:cNvPr>
          <p:cNvSpPr/>
          <p:nvPr/>
        </p:nvSpPr>
        <p:spPr>
          <a:xfrm>
            <a:off x="710329" y="2996757"/>
            <a:ext cx="3474432" cy="23982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1219170" eaLnBrk="0" fontAlgn="base" hangingPunct="0">
              <a:lnSpc>
                <a:spcPct val="90000"/>
              </a:lnSpc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ＭＳ Ｐゴシック" pitchFamily="-80" charset="-128"/>
                <a:cs typeface="Calibri" panose="020F0502020204030204" pitchFamily="34" charset="0"/>
              </a:rPr>
              <a:t>Digitaalinen läpimurto muuttaa ihmisten elämää viestintätavoista siihen, miten elämme ja työskentelemme. Se tuo mukanaan mahdollisuuksia mm. uusiin työpaikkoihin, koulutukseen, kilpailukyvyn ja innovoinnin lisäämiseen sekä vihreään siirtymään. </a:t>
            </a:r>
          </a:p>
        </p:txBody>
      </p:sp>
    </p:spTree>
    <p:extLst>
      <p:ext uri="{BB962C8B-B14F-4D97-AF65-F5344CB8AC3E}">
        <p14:creationId xmlns:p14="http://schemas.microsoft.com/office/powerpoint/2010/main" val="376574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4A8FC542-27D3-5BEA-ECC8-24C90B19713F}"/>
              </a:ext>
            </a:extLst>
          </p:cNvPr>
          <p:cNvSpPr/>
          <p:nvPr/>
        </p:nvSpPr>
        <p:spPr>
          <a:xfrm>
            <a:off x="8068456" y="2822726"/>
            <a:ext cx="3474431" cy="264274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E2C7AEE-E172-CF38-7FC4-D91A69DB91EB}"/>
              </a:ext>
            </a:extLst>
          </p:cNvPr>
          <p:cNvSpPr/>
          <p:nvPr/>
        </p:nvSpPr>
        <p:spPr>
          <a:xfrm>
            <a:off x="4398802" y="2822726"/>
            <a:ext cx="3434413" cy="264274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6638A69-ED46-FBDD-0A9A-082484818911}"/>
              </a:ext>
            </a:extLst>
          </p:cNvPr>
          <p:cNvSpPr/>
          <p:nvPr/>
        </p:nvSpPr>
        <p:spPr>
          <a:xfrm>
            <a:off x="690010" y="2822726"/>
            <a:ext cx="3473591" cy="264274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3DD58382-87FC-17EE-503B-03C2FB3E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31" y="198574"/>
            <a:ext cx="10515600" cy="912606"/>
          </a:xfrm>
        </p:spPr>
        <p:txBody>
          <a:bodyPr>
            <a:normAutofit/>
          </a:bodyPr>
          <a:lstStyle/>
          <a:p>
            <a:r>
              <a:rPr lang="fi-FI" sz="3200" dirty="0"/>
              <a:t>Muutosvoimat haastavat meidät uudistumaan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A1C23-F480-950C-3D15-FF5AE45D6B48}"/>
              </a:ext>
            </a:extLst>
          </p:cNvPr>
          <p:cNvSpPr txBox="1"/>
          <p:nvPr/>
        </p:nvSpPr>
        <p:spPr>
          <a:xfrm>
            <a:off x="4397838" y="2962096"/>
            <a:ext cx="3252641" cy="2535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latin typeface="Arial" panose="020B0604020202020204"/>
              </a:rPr>
              <a:t>Kilpailuneutraalisuuden ja kannustavan ja ennakoitavan sääntely-ympäristön varmistaminen proaktiivisesti EU-tasolla</a:t>
            </a: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latin typeface="Arial" panose="020B0604020202020204"/>
            </a:endParaRP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kern="0" dirty="0">
                <a:solidFill>
                  <a:srgbClr val="000000"/>
                </a:solidFill>
                <a:latin typeface="Arial" panose="020B0604020202020204"/>
                <a:ea typeface="ＭＳ Ｐゴシック"/>
                <a:cs typeface="Calibri"/>
              </a:rPr>
              <a:t>Erikoiskaupan toiminnan edellytyksiin liittyvän sääntelyn ennakointi ja siihen vaikuttaminen</a:t>
            </a: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solidFill>
                <a:srgbClr val="000000"/>
              </a:solidFill>
              <a:latin typeface="Arial" panose="020B0604020202020204"/>
              <a:ea typeface="ＭＳ Ｐゴシック" pitchFamily="-80" charset="-128"/>
              <a:cs typeface="Calibri" panose="020F0502020204030204" pitchFamily="34" charset="0"/>
            </a:endParaRPr>
          </a:p>
          <a:p>
            <a:pPr marL="171450" indent="-171450" algn="ctr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i-FI" sz="1400" kern="0" dirty="0">
                <a:solidFill>
                  <a:srgbClr val="000000"/>
                </a:solidFill>
                <a:latin typeface="Arial" panose="020B0604020202020204"/>
                <a:ea typeface="ＭＳ Ｐゴシック"/>
                <a:cs typeface="Calibri"/>
              </a:rPr>
              <a:t>Tuotteisiin liitettävän tiedon keruun kustannustehokkuuden varmistaminen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F4239-7015-DA0D-56E2-B29C90A33D75}"/>
              </a:ext>
            </a:extLst>
          </p:cNvPr>
          <p:cNvSpPr txBox="1"/>
          <p:nvPr/>
        </p:nvSpPr>
        <p:spPr>
          <a:xfrm>
            <a:off x="8067452" y="2992463"/>
            <a:ext cx="3362415" cy="24960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latin typeface="Arial" panose="020B0604020202020204"/>
              </a:rPr>
              <a:t>Erikoiskaupan kilpailukyvyn vahvistaminen kuluttamisen murroksessa</a:t>
            </a: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latin typeface="Arial" panose="020B0604020202020204"/>
            </a:endParaRP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latin typeface="Arial" panose="020B0604020202020204"/>
              </a:rPr>
              <a:t>Monimuotoisen kaupan rakenteen edistäminen</a:t>
            </a: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latin typeface="Arial" panose="020B0604020202020204"/>
            </a:endParaRP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latin typeface="Arial" panose="020B0604020202020204"/>
              </a:rPr>
              <a:t>Kaupunkien ja kuntien elinvoimaisuuden vahvistaminen</a:t>
            </a: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latin typeface="Arial" panose="020B0604020202020204"/>
            </a:endParaRPr>
          </a:p>
          <a:p>
            <a:pPr marL="171450" marR="0" lvl="0" indent="-171450" algn="ctr" defTabSz="1219170" rtl="0" eaLnBrk="0" fontAlgn="base" latinLnBrk="0" hangingPunct="0">
              <a:lnSpc>
                <a:spcPct val="90000"/>
              </a:lnSpc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latin typeface="Arial" panose="020B0604020202020204"/>
              </a:rPr>
              <a:t>Asiantuntevan ja osaavan työvoiman saamisen varmistaminen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54A5A-334E-F720-94E6-55033A62A0C2}"/>
              </a:ext>
            </a:extLst>
          </p:cNvPr>
          <p:cNvSpPr txBox="1"/>
          <p:nvPr/>
        </p:nvSpPr>
        <p:spPr>
          <a:xfrm>
            <a:off x="710331" y="2992463"/>
            <a:ext cx="3345729" cy="13326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ctr">
            <a:spAutoFit/>
          </a:bodyPr>
          <a:lstStyle>
            <a:defPPr>
              <a:defRPr lang="en-FI"/>
            </a:defPPr>
            <a:lvl1pPr marR="0" lvl="0" indent="0" algn="ctr" defTabSz="1219170" eaLnBrk="0" fontAlgn="base" hangingPunct="0">
              <a:lnSpc>
                <a:spcPct val="90000"/>
              </a:lnSpc>
              <a:spcBef>
                <a:spcPts val="200"/>
              </a:spcBef>
              <a:buClrTx/>
              <a:buSzTx/>
              <a:buFontTx/>
              <a:buNone/>
              <a:tabLst/>
              <a:defRPr sz="1200" kern="0">
                <a:solidFill>
                  <a:srgbClr val="000000"/>
                </a:solidFill>
                <a:ea typeface="ＭＳ Ｐゴシック" pitchFamily="-80" charset="-128"/>
                <a:cs typeface="Calibri" panose="020F0502020204030204" pitchFamily="34" charset="0"/>
              </a:defRPr>
            </a:lvl1pPr>
          </a:lstStyle>
          <a:p>
            <a:pPr marL="171450" indent="-171450" defTabSz="121917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i-FI" sz="1400" kern="0" dirty="0">
                <a:solidFill>
                  <a:srgbClr val="000000"/>
                </a:solidFill>
                <a:latin typeface="Arial" panose="020B0604020202020204"/>
                <a:ea typeface="ＭＳ Ｐゴシック"/>
                <a:cs typeface="Calibri"/>
              </a:rPr>
              <a:t>Uudenlaisten </a:t>
            </a:r>
            <a:r>
              <a:rPr lang="fi-FI" sz="1400" dirty="0">
                <a:latin typeface="Arial" panose="020B0604020202020204"/>
                <a:ea typeface="ＭＳ Ｐゴシック"/>
                <a:cs typeface="Calibri"/>
              </a:rPr>
              <a:t>toimintamallien</a:t>
            </a:r>
            <a:r>
              <a:rPr lang="fi-FI" sz="1400" kern="0" dirty="0">
                <a:solidFill>
                  <a:srgbClr val="000000"/>
                </a:solidFill>
                <a:latin typeface="Arial" panose="020B0604020202020204"/>
                <a:ea typeface="ＭＳ Ｐゴシック"/>
                <a:cs typeface="Calibri"/>
              </a:rPr>
              <a:t> ja verkkokaupan kasvumahdollisuuksien hyödyntäminen, kehittäminen ja tuki</a:t>
            </a:r>
          </a:p>
          <a:p>
            <a:pPr marL="171450" indent="-171450" algn="l" defTabSz="121917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endParaRPr lang="fi-FI" sz="1400" kern="0" dirty="0">
              <a:solidFill>
                <a:srgbClr val="000000"/>
              </a:solidFill>
              <a:latin typeface="Arial" panose="020B0604020202020204"/>
              <a:ea typeface="ＭＳ Ｐゴシック"/>
              <a:cs typeface="Calibri"/>
            </a:endParaRPr>
          </a:p>
          <a:p>
            <a:pPr marL="171450" indent="-171450" defTabSz="121917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i-FI" sz="1400" kern="0" dirty="0">
                <a:solidFill>
                  <a:srgbClr val="000000"/>
                </a:solidFill>
                <a:latin typeface="Arial" panose="020B0604020202020204"/>
                <a:ea typeface="ＭＳ Ｐゴシック"/>
                <a:cs typeface="Calibri"/>
              </a:rPr>
              <a:t>ETU ry:n oman toiminnan digitaalinen kehittäminen</a:t>
            </a:r>
            <a:endParaRPr lang="fi-FI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EA9B0-F0AE-1818-4F98-01F8BE9EF888}"/>
              </a:ext>
            </a:extLst>
          </p:cNvPr>
          <p:cNvCxnSpPr>
            <a:cxnSpLocks/>
          </p:cNvCxnSpPr>
          <p:nvPr/>
        </p:nvCxnSpPr>
        <p:spPr>
          <a:xfrm>
            <a:off x="7960915" y="3161677"/>
            <a:ext cx="0" cy="20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1103E8-1673-74F9-8C70-EECE96DB6115}"/>
              </a:ext>
            </a:extLst>
          </p:cNvPr>
          <p:cNvCxnSpPr>
            <a:cxnSpLocks/>
          </p:cNvCxnSpPr>
          <p:nvPr/>
        </p:nvCxnSpPr>
        <p:spPr>
          <a:xfrm>
            <a:off x="4291301" y="3161677"/>
            <a:ext cx="0" cy="20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Sustainability with solid fill">
            <a:extLst>
              <a:ext uri="{FF2B5EF4-FFF2-40B4-BE49-F238E27FC236}">
                <a16:creationId xmlns:a16="http://schemas.microsoft.com/office/drawing/2014/main" id="{9CD963CB-3C25-4E23-13D3-95EE991A9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2867" y="1544277"/>
            <a:ext cx="529360" cy="540000"/>
          </a:xfrm>
          <a:prstGeom prst="rect">
            <a:avLst/>
          </a:prstGeom>
        </p:spPr>
      </p:pic>
      <p:pic>
        <p:nvPicPr>
          <p:cNvPr id="22" name="Kuva 21" descr="Ostoskassi tasaisella täytöllä">
            <a:extLst>
              <a:ext uri="{FF2B5EF4-FFF2-40B4-BE49-F238E27FC236}">
                <a16:creationId xmlns:a16="http://schemas.microsoft.com/office/drawing/2014/main" id="{29DCE7CE-0D48-22E4-F265-EBDC83B00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4267" y="1368804"/>
            <a:ext cx="649357" cy="649357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AF0002D2-7007-4A02-49FE-0B3F54F75489}"/>
              </a:ext>
            </a:extLst>
          </p:cNvPr>
          <p:cNvSpPr txBox="1"/>
          <p:nvPr/>
        </p:nvSpPr>
        <p:spPr>
          <a:xfrm>
            <a:off x="4358784" y="2231795"/>
            <a:ext cx="3474432" cy="590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fo-FO" b="1"/>
              <a:t>Kasvava EU-regulaatio ja raportointivaateet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CD700F68-23EE-79F9-73EC-940F878CE1B6}"/>
              </a:ext>
            </a:extLst>
          </p:cNvPr>
          <p:cNvSpPr txBox="1"/>
          <p:nvPr/>
        </p:nvSpPr>
        <p:spPr>
          <a:xfrm>
            <a:off x="8007238" y="2231795"/>
            <a:ext cx="3474432" cy="590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fo-FO" b="1"/>
              <a:t>Kuluttamisen </a:t>
            </a:r>
            <a:br>
              <a:rPr lang="fo-FO" b="1"/>
            </a:br>
            <a:r>
              <a:rPr lang="fo-FO" b="1"/>
              <a:t>muuttuminen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F988E166-00F6-4541-7916-8B86FE07EE67}"/>
              </a:ext>
            </a:extLst>
          </p:cNvPr>
          <p:cNvSpPr txBox="1"/>
          <p:nvPr/>
        </p:nvSpPr>
        <p:spPr>
          <a:xfrm>
            <a:off x="710331" y="2231795"/>
            <a:ext cx="3474432" cy="590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fo-FO" b="1"/>
              <a:t>Tekoäly, digitalisointi ja automatisointi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198399-95B2-D82F-7471-29472022BEAF}"/>
              </a:ext>
            </a:extLst>
          </p:cNvPr>
          <p:cNvSpPr/>
          <p:nvPr/>
        </p:nvSpPr>
        <p:spPr>
          <a:xfrm>
            <a:off x="2139191" y="1350138"/>
            <a:ext cx="754017" cy="7341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F2DB21-2A93-2ACC-BCC5-50872D419C37}"/>
              </a:ext>
            </a:extLst>
          </p:cNvPr>
          <p:cNvSpPr/>
          <p:nvPr/>
        </p:nvSpPr>
        <p:spPr>
          <a:xfrm>
            <a:off x="5733481" y="1358286"/>
            <a:ext cx="754017" cy="7341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04CA38-0B28-090B-10C9-AB2D230121D8}"/>
              </a:ext>
            </a:extLst>
          </p:cNvPr>
          <p:cNvSpPr/>
          <p:nvPr/>
        </p:nvSpPr>
        <p:spPr>
          <a:xfrm>
            <a:off x="9367445" y="1350138"/>
            <a:ext cx="754017" cy="7341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25" name="Kuva 24" descr="Esineiden Internet tasaisella täytöllä">
            <a:extLst>
              <a:ext uri="{FF2B5EF4-FFF2-40B4-BE49-F238E27FC236}">
                <a16:creationId xmlns:a16="http://schemas.microsoft.com/office/drawing/2014/main" id="{52C63D83-9E08-F13A-1816-F260E6933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6045" y="1392528"/>
            <a:ext cx="649357" cy="649357"/>
          </a:xfrm>
          <a:prstGeom prst="rect">
            <a:avLst/>
          </a:prstGeom>
        </p:spPr>
      </p:pic>
      <p:pic>
        <p:nvPicPr>
          <p:cNvPr id="26" name="Kuva 25" descr="Ostoskassi tasaisella täytöllä">
            <a:extLst>
              <a:ext uri="{FF2B5EF4-FFF2-40B4-BE49-F238E27FC236}">
                <a16:creationId xmlns:a16="http://schemas.microsoft.com/office/drawing/2014/main" id="{7772DF50-067C-EC2E-C868-288BBCD63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9774" y="1368804"/>
            <a:ext cx="649357" cy="649357"/>
          </a:xfrm>
          <a:prstGeom prst="rect">
            <a:avLst/>
          </a:prstGeom>
        </p:spPr>
      </p:pic>
      <p:pic>
        <p:nvPicPr>
          <p:cNvPr id="27" name="Kuva 26" descr="Oikeuden vaaka tasaisella täytöllä">
            <a:extLst>
              <a:ext uri="{FF2B5EF4-FFF2-40B4-BE49-F238E27FC236}">
                <a16:creationId xmlns:a16="http://schemas.microsoft.com/office/drawing/2014/main" id="{F8C905C2-BB2A-CEA5-D3E4-357EE5AA8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1429" y="1368804"/>
            <a:ext cx="649357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13FA40B4-4918-8912-6E7B-8F45E6F75EA6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5257800" cy="81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tabLst/>
              <a:defRPr/>
            </a:pPr>
            <a:r>
              <a:rPr kumimoji="0" lang="fi-FI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vo"/>
                <a:sym typeface="Arvo"/>
              </a:rPr>
              <a:t>Missiomme on ainutlaatuinen</a:t>
            </a:r>
          </a:p>
        </p:txBody>
      </p:sp>
    </p:spTree>
    <p:extLst>
      <p:ext uri="{BB962C8B-B14F-4D97-AF65-F5344CB8AC3E}">
        <p14:creationId xmlns:p14="http://schemas.microsoft.com/office/powerpoint/2010/main" val="321887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745376" y="2550160"/>
            <a:ext cx="4182224" cy="304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fo-FO" dirty="0">
                <a:solidFill>
                  <a:schemeClr val="tx1"/>
                </a:solidFill>
                <a:latin typeface="Arial"/>
                <a:cs typeface="Arial"/>
              </a:rPr>
              <a:t>Erikoiskauppa on vähittäis- ja tukkukauppaa, joka palvelee asiantemuksella sekä kuluttajia että organisaatioita. Erikoiskaupan tekijät ovat monipuolinen joukko eri kokoisia toimijoita useilla toimialoilla ja kanavilla. Työskentelemme monipuolisen erikoiskaupan puolesta.</a:t>
            </a:r>
          </a:p>
          <a:p>
            <a:pPr marL="0" indent="0">
              <a:lnSpc>
                <a:spcPct val="90000"/>
              </a:lnSpc>
            </a:pPr>
            <a:r>
              <a:rPr lang="fo-FO" dirty="0">
                <a:solidFill>
                  <a:schemeClr val="tx1"/>
                </a:solidFill>
                <a:latin typeface="Arial"/>
                <a:cs typeface="Arial"/>
              </a:rPr>
              <a:t>Edistämme kasvavaa ja kannattavaa erikoiskauppaa, joka menestyy nyt ja tulevaisuudessa.</a:t>
            </a:r>
            <a:endParaRPr lang="fi-FI" dirty="0"/>
          </a:p>
        </p:txBody>
      </p:sp>
      <p:sp>
        <p:nvSpPr>
          <p:cNvPr id="2" name="Otsikko 2">
            <a:extLst>
              <a:ext uri="{FF2B5EF4-FFF2-40B4-BE49-F238E27FC236}">
                <a16:creationId xmlns:a16="http://schemas.microsoft.com/office/drawing/2014/main" id="{9E3B88C5-A69F-3DF8-FE19-2D590AD3365E}"/>
              </a:ext>
            </a:extLst>
          </p:cNvPr>
          <p:cNvSpPr txBox="1">
            <a:spLocks/>
          </p:cNvSpPr>
          <p:nvPr/>
        </p:nvSpPr>
        <p:spPr>
          <a:xfrm>
            <a:off x="745376" y="1673023"/>
            <a:ext cx="4026649" cy="80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AE976F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tabLst/>
              <a:defRPr/>
            </a:pPr>
            <a:r>
              <a:rPr lang="fi-FI" sz="3200" kern="0" dirty="0"/>
              <a:t>Edistämme menestyvää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rgbClr val="AE976F"/>
                </a:solidFill>
                <a:effectLst/>
                <a:uLnTx/>
                <a:uFillTx/>
                <a:latin typeface="Arvo"/>
                <a:sym typeface="Arvo"/>
              </a:rPr>
              <a:t> ja monipuolista erikoiskauppaa</a:t>
            </a:r>
          </a:p>
        </p:txBody>
      </p:sp>
      <p:pic>
        <p:nvPicPr>
          <p:cNvPr id="9" name="Kuvan paikkamerkki 8" descr="Kuva, joka sisältää kohteen piha-, rakennus, taivas, jalkineet&#10;&#10;Kuvaus luotu automaattisesti">
            <a:extLst>
              <a:ext uri="{FF2B5EF4-FFF2-40B4-BE49-F238E27FC236}">
                <a16:creationId xmlns:a16="http://schemas.microsoft.com/office/drawing/2014/main" id="{239E96FD-A8C8-D008-CE92-297DDCBB0D7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>
          <a:xfrm>
            <a:off x="5313680" y="0"/>
            <a:ext cx="6878320" cy="68579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4E4FCE13-593C-7242-E97E-769D9ABF9E6D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5257800" cy="81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976F"/>
              </a:buClr>
              <a:buSzPts val="4000"/>
              <a:buFont typeface="Arial"/>
              <a:buNone/>
              <a:tabLst/>
              <a:defRPr/>
            </a:pPr>
            <a:r>
              <a:rPr lang="fi-FI" sz="3200" b="1" kern="0" dirty="0">
                <a:solidFill>
                  <a:schemeClr val="bg1"/>
                </a:solidFill>
              </a:rPr>
              <a:t>Visiomme on kunnianhimoinen</a:t>
            </a:r>
            <a:endParaRPr kumimoji="0" lang="fi-FI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41780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u colors">
      <a:dk1>
        <a:srgbClr val="2D2D2D"/>
      </a:dk1>
      <a:lt1>
        <a:srgbClr val="FFFFFF"/>
      </a:lt1>
      <a:dk2>
        <a:srgbClr val="A5A7AB"/>
      </a:dk2>
      <a:lt2>
        <a:srgbClr val="E7E6E6"/>
      </a:lt2>
      <a:accent1>
        <a:srgbClr val="AE976F"/>
      </a:accent1>
      <a:accent2>
        <a:srgbClr val="CED3D7"/>
      </a:accent2>
      <a:accent3>
        <a:srgbClr val="F48787"/>
      </a:accent3>
      <a:accent4>
        <a:srgbClr val="F9CFCF"/>
      </a:accent4>
      <a:accent5>
        <a:srgbClr val="803554"/>
      </a:accent5>
      <a:accent6>
        <a:srgbClr val="A5A7AB"/>
      </a:accent6>
      <a:hlink>
        <a:srgbClr val="5D283E"/>
      </a:hlink>
      <a:folHlink>
        <a:srgbClr val="AF4B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u_2021_example" id="{16167CB1-F0D8-C44C-BFC8-BF5334A2C556}" vid="{26B6ACB7-6E94-4F4C-934C-83BDF279406C}"/>
    </a:ext>
  </a:extLst>
</a:theme>
</file>

<file path=ppt/theme/theme2.xml><?xml version="1.0" encoding="utf-8"?>
<a:theme xmlns:a="http://schemas.openxmlformats.org/drawingml/2006/main" name="1_Office Theme">
  <a:themeElements>
    <a:clrScheme name="Etu colors">
      <a:dk1>
        <a:srgbClr val="292929"/>
      </a:dk1>
      <a:lt1>
        <a:srgbClr val="FFFFFF"/>
      </a:lt1>
      <a:dk2>
        <a:srgbClr val="A5A7AB"/>
      </a:dk2>
      <a:lt2>
        <a:srgbClr val="E7E6E6"/>
      </a:lt2>
      <a:accent1>
        <a:srgbClr val="AE976F"/>
      </a:accent1>
      <a:accent2>
        <a:srgbClr val="B8D3BC"/>
      </a:accent2>
      <a:accent3>
        <a:srgbClr val="938AC2"/>
      </a:accent3>
      <a:accent4>
        <a:srgbClr val="3D2E87"/>
      </a:accent4>
      <a:accent5>
        <a:srgbClr val="803554"/>
      </a:accent5>
      <a:accent6>
        <a:srgbClr val="A5A7AB"/>
      </a:accent6>
      <a:hlink>
        <a:srgbClr val="5D283E"/>
      </a:hlink>
      <a:folHlink>
        <a:srgbClr val="AF4B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df606e-de31-40c4-9613-17b062cf1faf">
      <Terms xmlns="http://schemas.microsoft.com/office/infopath/2007/PartnerControls"/>
    </lcf76f155ced4ddcb4097134ff3c332f>
    <SharedWithUsers xmlns="4eb17274-7019-4ba9-87a6-636b9d2ddf83">
      <UserInfo>
        <DisplayName>Markus Kalmi</DisplayName>
        <AccountId>16</AccountId>
        <AccountType/>
      </UserInfo>
      <UserInfo>
        <DisplayName>Jukka Ropponen</DisplayName>
        <AccountId>13</AccountId>
        <AccountType/>
      </UserInfo>
      <UserInfo>
        <DisplayName>Sanna Korkeamäki</DisplayName>
        <AccountId>72</AccountId>
        <AccountType/>
      </UserInfo>
      <UserInfo>
        <DisplayName>Ilona Vuori</DisplayName>
        <AccountId>106</AccountId>
        <AccountType/>
      </UserInfo>
      <UserInfo>
        <DisplayName>Taija Lintumäki</DisplayName>
        <AccountId>6</AccountId>
        <AccountType/>
      </UserInfo>
    </SharedWithUsers>
    <TaxCatchAll xmlns="4eb17274-7019-4ba9-87a6-636b9d2ddf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F561FD0960D345B0DF9C31DE8B8D93" ma:contentTypeVersion="18" ma:contentTypeDescription="Luo uusi asiakirja." ma:contentTypeScope="" ma:versionID="dd71f50b3c4843c41af293693e6243f3">
  <xsd:schema xmlns:xsd="http://www.w3.org/2001/XMLSchema" xmlns:xs="http://www.w3.org/2001/XMLSchema" xmlns:p="http://schemas.microsoft.com/office/2006/metadata/properties" xmlns:ns2="3fdf606e-de31-40c4-9613-17b062cf1faf" xmlns:ns3="4eb17274-7019-4ba9-87a6-636b9d2ddf83" targetNamespace="http://schemas.microsoft.com/office/2006/metadata/properties" ma:root="true" ma:fieldsID="03ee6d842f0ab82eae5182e0e50791d6" ns2:_="" ns3:_="">
    <xsd:import namespace="3fdf606e-de31-40c4-9613-17b062cf1faf"/>
    <xsd:import namespace="4eb17274-7019-4ba9-87a6-636b9d2dd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f606e-de31-40c4-9613-17b062cf1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a8bb305c-97b1-45d3-9aa9-3c794ea024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7274-7019-4ba9-87a6-636b9d2ddf8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4b0bff5-5fad-4844-b331-245ead088cea}" ma:internalName="TaxCatchAll" ma:showField="CatchAllData" ma:web="4eb17274-7019-4ba9-87a6-636b9d2dd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9112E-29A3-429C-9905-CE3CF11F3F41}">
  <ds:schemaRefs>
    <ds:schemaRef ds:uri="230e8822-f042-448b-bced-95f0d380b58f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0c534dc8-966c-49af-b48c-486964c0dcfa"/>
    <ds:schemaRef ds:uri="http://schemas.microsoft.com/office/2006/metadata/properties"/>
    <ds:schemaRef ds:uri="http://purl.org/dc/terms/"/>
    <ds:schemaRef ds:uri="1d458d65-5ef2-4fb5-aaf3-2fdd6b6aed56"/>
    <ds:schemaRef ds:uri="6d1e8a07-1ef8-4fbe-88e9-69657db5e228"/>
    <ds:schemaRef ds:uri="3fdf606e-de31-40c4-9613-17b062cf1faf"/>
    <ds:schemaRef ds:uri="4eb17274-7019-4ba9-87a6-636b9d2ddf83"/>
  </ds:schemaRefs>
</ds:datastoreItem>
</file>

<file path=customXml/itemProps2.xml><?xml version="1.0" encoding="utf-8"?>
<ds:datastoreItem xmlns:ds="http://schemas.openxmlformats.org/officeDocument/2006/customXml" ds:itemID="{3B1B4DD6-0A89-4706-B5E1-48EDCEF6C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f606e-de31-40c4-9613-17b062cf1faf"/>
    <ds:schemaRef ds:uri="4eb17274-7019-4ba9-87a6-636b9d2dd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B154C1-B589-49CA-BC72-5BA6C2637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867</Words>
  <Application>Microsoft Office PowerPoint</Application>
  <PresentationFormat>Laajakuva</PresentationFormat>
  <Paragraphs>101</Paragraphs>
  <Slides>15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Erikoiskaupan suunnannäyttäjä  ja halutuin kumppani</vt:lpstr>
      <vt:lpstr>PowerPoint-esitys</vt:lpstr>
      <vt:lpstr>Kiteytetty strategiamme</vt:lpstr>
      <vt:lpstr>PowerPoint-esitys</vt:lpstr>
      <vt:lpstr>Toimintaympäristössämme on merkittäviä muutosvoimia</vt:lpstr>
      <vt:lpstr>Muutosvoimat haastavat meidät uudistumaan</vt:lpstr>
      <vt:lpstr>PowerPoint-esitys</vt:lpstr>
      <vt:lpstr>PowerPoint-esitys</vt:lpstr>
      <vt:lpstr>PowerPoint-esitys</vt:lpstr>
      <vt:lpstr>PowerPoint-esitys</vt:lpstr>
      <vt:lpstr>PowerPoint-esitys</vt:lpstr>
      <vt:lpstr>Keskitymme kolmeen strategiseen teemaan</vt:lpstr>
      <vt:lpstr>PowerPoint-esitys</vt:lpstr>
      <vt:lpstr>Arvot ohjaavat toimintaamme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Ulla Pöllänen</dc:creator>
  <cp:keywords/>
  <dc:description/>
  <cp:lastModifiedBy>Taija Lintumäki</cp:lastModifiedBy>
  <cp:revision>16</cp:revision>
  <dcterms:created xsi:type="dcterms:W3CDTF">2024-04-03T12:58:17Z</dcterms:created>
  <dcterms:modified xsi:type="dcterms:W3CDTF">2024-06-12T09:33:47Z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0x0101000FF561FD0960D345B0DF9C31DE8B8D93</vt:lpwstr>
  </property>
  <property fmtid="{D5CDD505-2E9C-101B-9397-08002B2CF9AE}" pid="3" name="MediaServiceImageTags">
    <vt:lpwstr/>
  </property>
</Properties>
</file>